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85" r:id="rId14"/>
    <p:sldId id="269" r:id="rId15"/>
    <p:sldId id="270" r:id="rId16"/>
    <p:sldId id="286" r:id="rId17"/>
    <p:sldId id="272" r:id="rId18"/>
    <p:sldId id="273" r:id="rId19"/>
    <p:sldId id="274" r:id="rId20"/>
    <p:sldId id="275" r:id="rId21"/>
    <p:sldId id="276" r:id="rId22"/>
    <p:sldId id="282" r:id="rId23"/>
    <p:sldId id="283" r:id="rId24"/>
    <p:sldId id="277" r:id="rId25"/>
  </p:sldIdLst>
  <p:sldSz cx="18288000" cy="10287000"/>
  <p:notesSz cx="6858000" cy="9144000"/>
  <p:embeddedFontLst>
    <p:embeddedFont>
      <p:font typeface="Helvetica World" panose="020B0604020202020204" charset="-128"/>
      <p:regular r:id="rId27"/>
    </p:embeddedFont>
    <p:embeddedFont>
      <p:font typeface="Almarai" panose="020B0604020202020204" charset="-78"/>
      <p:regular r:id="rId28"/>
    </p:embeddedFont>
    <p:embeddedFont>
      <p:font typeface="Almarai Bold" panose="020B0604020202020204" charset="-78"/>
      <p:regular r:id="rId29"/>
    </p:embeddedFont>
    <p:embeddedFont>
      <p:font typeface="Arial Bold" panose="020B0604020202020204" charset="0"/>
      <p:regular r:id="rId30"/>
    </p:embeddedFont>
    <p:embeddedFont>
      <p:font typeface="Barlow Condensed Italics" panose="020B0604020202020204" charset="0"/>
      <p:regular r:id="rId31"/>
    </p:embeddedFont>
    <p:embeddedFont>
      <p:font typeface="Calibri" panose="020F0502020204030204" pitchFamily="34" charset="0"/>
      <p:regular r:id="rId32"/>
      <p:bold r:id="rId33"/>
      <p:italic r:id="rId34"/>
      <p:boldItalic r:id="rId35"/>
    </p:embeddedFont>
    <p:embeddedFont>
      <p:font typeface="DM Sans" panose="020B0604020202020204" charset="0"/>
      <p:regular r:id="rId36"/>
      <p:bold r:id="rId37"/>
      <p:italic r:id="rId38"/>
      <p:boldItalic r:id="rId39"/>
    </p:embeddedFont>
    <p:embeddedFont>
      <p:font typeface="DM Sans Bold" panose="020B0604020202020204" charset="0"/>
      <p:regular r:id="rId40"/>
      <p:bold r:id="rId41"/>
    </p:embeddedFont>
    <p:embeddedFont>
      <p:font typeface="Montserrat Bold" panose="020B0604020202020204" charset="0"/>
      <p:regular r:id="rId42"/>
      <p:bold r:id="rId43"/>
    </p:embeddedFont>
    <p:embeddedFont>
      <p:font typeface="Montserrat Medium" panose="00000600000000000000" pitchFamily="2" charset="0"/>
      <p:regular r:id="rId44"/>
      <p:italic r:id="rId45"/>
    </p:embeddedFont>
    <p:embeddedFont>
      <p:font typeface="Now Bold" panose="020B0604020202020204" charset="0"/>
      <p:regular r:id="rId46"/>
    </p:embeddedFont>
    <p:embeddedFont>
      <p:font typeface="Poppins" panose="00000500000000000000" pitchFamily="2" charset="0"/>
      <p:regular r:id="rId47"/>
      <p:bold r:id="rId48"/>
      <p:italic r:id="rId49"/>
      <p:boldItalic r:id="rId50"/>
    </p:embeddedFont>
    <p:embeddedFont>
      <p:font typeface="Poppins Bold" panose="00000800000000000000" charset="0"/>
      <p:regular r:id="rId51"/>
    </p:embeddedFont>
    <p:embeddedFont>
      <p:font typeface="Source Sans Pro" panose="020B0503030403020204" pitchFamily="34"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F0040-B184-4D71-B557-A4EF47A0C6FF}" type="datetimeFigureOut">
              <a:rPr lang="fr-FR" smtClean="0"/>
              <a:t>30/10/2024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D2201-3E3A-4C3D-B86D-ADCCC4E7F2E1}" type="slidenum">
              <a:rPr lang="fr-FR" smtClean="0"/>
              <a:t>‹N°›</a:t>
            </a:fld>
            <a:endParaRPr lang="fr-FR"/>
          </a:p>
        </p:txBody>
      </p:sp>
    </p:spTree>
    <p:extLst>
      <p:ext uri="{BB962C8B-B14F-4D97-AF65-F5344CB8AC3E}">
        <p14:creationId xmlns:p14="http://schemas.microsoft.com/office/powerpoint/2010/main" val="374144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89637" y="5281959"/>
            <a:ext cx="4929839" cy="42690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6973" r="-26973"/>
              </a:stretch>
            </a:blipFill>
            <a:ln cap="sq">
              <a:noFill/>
              <a:prstDash val="solid"/>
              <a:miter/>
            </a:ln>
          </p:spPr>
        </p:sp>
      </p:grpSp>
      <p:grpSp>
        <p:nvGrpSpPr>
          <p:cNvPr id="4" name="Group 4"/>
          <p:cNvGrpSpPr/>
          <p:nvPr/>
        </p:nvGrpSpPr>
        <p:grpSpPr>
          <a:xfrm>
            <a:off x="256833" y="797575"/>
            <a:ext cx="4929839" cy="42690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7730" r="-7730"/>
              </a:stretch>
            </a:blipFill>
            <a:ln cap="sq">
              <a:noFill/>
              <a:prstDash val="solid"/>
              <a:miter/>
            </a:ln>
          </p:spPr>
        </p:sp>
      </p:grpSp>
      <p:sp>
        <p:nvSpPr>
          <p:cNvPr id="9" name="TextBox 9"/>
          <p:cNvSpPr txBox="1"/>
          <p:nvPr/>
        </p:nvSpPr>
        <p:spPr>
          <a:xfrm>
            <a:off x="5186672" y="876393"/>
            <a:ext cx="12718141" cy="2055691"/>
          </a:xfrm>
          <a:prstGeom prst="rect">
            <a:avLst/>
          </a:prstGeom>
        </p:spPr>
        <p:txBody>
          <a:bodyPr wrap="square" lIns="0" tIns="0" rIns="0" bIns="0" rtlCol="0" anchor="t">
            <a:spAutoFit/>
          </a:bodyPr>
          <a:lstStyle/>
          <a:p>
            <a:pPr marL="0" lvl="1" indent="0" algn="just">
              <a:lnSpc>
                <a:spcPts val="4042"/>
              </a:lnSpc>
            </a:pPr>
            <a:r>
              <a:rPr lang="en-US" sz="4394" b="1" spc="123" dirty="0">
                <a:solidFill>
                  <a:srgbClr val="FFFFFF"/>
                </a:solidFill>
                <a:latin typeface="Times New Roman" panose="02020603050405020304" pitchFamily="18" charset="0"/>
                <a:ea typeface="Barlow SemiCondensed Bold"/>
                <a:cs typeface="Times New Roman" panose="02020603050405020304" pitchFamily="18" charset="0"/>
                <a:sym typeface="Barlow SemiCondensed Bold"/>
              </a:rPr>
              <a:t>CONSTRUCTION D'UN PIPELINE ETL À L'ÉCHELLE MONDIALE POUR ANALYSER L'IMPACT DES DÉPENSES PUBLIQUES DE SANTÉ SUR LA MORTALITÉ INFANTILE</a:t>
            </a:r>
          </a:p>
        </p:txBody>
      </p:sp>
      <p:sp>
        <p:nvSpPr>
          <p:cNvPr id="10" name="TextBox 10"/>
          <p:cNvSpPr txBox="1"/>
          <p:nvPr/>
        </p:nvSpPr>
        <p:spPr>
          <a:xfrm>
            <a:off x="9285016" y="3645503"/>
            <a:ext cx="8843324" cy="3924151"/>
          </a:xfrm>
          <a:prstGeom prst="rect">
            <a:avLst/>
          </a:prstGeom>
        </p:spPr>
        <p:txBody>
          <a:bodyPr lIns="0" tIns="0" rIns="0" bIns="0" rtlCol="0" anchor="t">
            <a:spAutoFit/>
          </a:bodyPr>
          <a:lstStyle/>
          <a:p>
            <a:pPr algn="ctr">
              <a:lnSpc>
                <a:spcPts val="3419"/>
              </a:lnSpc>
            </a:pPr>
            <a:r>
              <a:rPr lang="en-US" sz="3196" b="1" u="sng" spc="89" dirty="0">
                <a:solidFill>
                  <a:srgbClr val="4BD1FB"/>
                </a:solidFill>
                <a:latin typeface="Times New Roman" panose="02020603050405020304" pitchFamily="18" charset="0"/>
                <a:ea typeface="Barlow Condensed Bold"/>
                <a:cs typeface="Times New Roman" panose="02020603050405020304" pitchFamily="18" charset="0"/>
                <a:sym typeface="Barlow Condensed Bold"/>
              </a:rPr>
              <a:t>Presenté par:</a:t>
            </a:r>
          </a:p>
          <a:p>
            <a:pPr algn="ctr">
              <a:lnSpc>
                <a:spcPts val="3419"/>
              </a:lnSpc>
            </a:pPr>
            <a:r>
              <a:rPr lang="en-US" sz="3196" i="1" spc="89" dirty="0">
                <a:solidFill>
                  <a:srgbClr val="FFFFFF"/>
                </a:solidFill>
                <a:latin typeface="Times New Roman" panose="02020603050405020304" pitchFamily="18" charset="0"/>
                <a:ea typeface="Barlow Condensed Italics"/>
                <a:cs typeface="Times New Roman" panose="02020603050405020304" pitchFamily="18" charset="0"/>
                <a:sym typeface="Barlow Condensed Italics"/>
              </a:rPr>
              <a:t>SANGARE Gnalén</a:t>
            </a:r>
          </a:p>
          <a:p>
            <a:pPr algn="ctr">
              <a:lnSpc>
                <a:spcPts val="3419"/>
              </a:lnSpc>
            </a:pPr>
            <a:r>
              <a:rPr lang="en-US" sz="3196" i="1" spc="89" dirty="0">
                <a:solidFill>
                  <a:srgbClr val="FFFFFF"/>
                </a:solidFill>
                <a:latin typeface="Times New Roman" panose="02020603050405020304" pitchFamily="18" charset="0"/>
                <a:ea typeface="Barlow Condensed Italics"/>
                <a:cs typeface="Times New Roman" panose="02020603050405020304" pitchFamily="18" charset="0"/>
                <a:sym typeface="Barlow Condensed Italics"/>
              </a:rPr>
              <a:t>COMPAORE Mohamadi Bassirou </a:t>
            </a:r>
          </a:p>
          <a:p>
            <a:pPr algn="ctr">
              <a:lnSpc>
                <a:spcPts val="3419"/>
              </a:lnSpc>
            </a:pPr>
            <a:r>
              <a:rPr lang="en-US" sz="3196" i="1" spc="89" dirty="0">
                <a:solidFill>
                  <a:srgbClr val="FFFFFF"/>
                </a:solidFill>
                <a:latin typeface="Times New Roman" panose="02020603050405020304" pitchFamily="18" charset="0"/>
                <a:ea typeface="Barlow Condensed Italics"/>
                <a:cs typeface="Times New Roman" panose="02020603050405020304" pitchFamily="18" charset="0"/>
                <a:sym typeface="Barlow Condensed Italics"/>
              </a:rPr>
              <a:t>DIOP Yague</a:t>
            </a:r>
          </a:p>
          <a:p>
            <a:pPr algn="ctr">
              <a:lnSpc>
                <a:spcPts val="3419"/>
              </a:lnSpc>
            </a:pPr>
            <a:r>
              <a:rPr lang="en-US" sz="3196" i="1" spc="89" dirty="0">
                <a:solidFill>
                  <a:srgbClr val="FFFFFF"/>
                </a:solidFill>
                <a:latin typeface="Times New Roman" panose="02020603050405020304" pitchFamily="18" charset="0"/>
                <a:ea typeface="Barlow Condensed Italics"/>
                <a:cs typeface="Times New Roman" panose="02020603050405020304" pitchFamily="18" charset="0"/>
                <a:sym typeface="Barlow Condensed Italics"/>
              </a:rPr>
              <a:t>DIAKITE Moussa</a:t>
            </a:r>
          </a:p>
          <a:p>
            <a:pPr algn="ctr">
              <a:lnSpc>
                <a:spcPts val="3419"/>
              </a:lnSpc>
            </a:pPr>
            <a:r>
              <a:rPr lang="en-US" sz="3196" i="1" spc="89" dirty="0">
                <a:solidFill>
                  <a:srgbClr val="FFFFFF"/>
                </a:solidFill>
                <a:latin typeface="Times New Roman" panose="02020603050405020304" pitchFamily="18" charset="0"/>
                <a:ea typeface="Barlow Condensed Italics"/>
                <a:cs typeface="Times New Roman" panose="02020603050405020304" pitchFamily="18" charset="0"/>
                <a:sym typeface="Barlow Condensed Italics"/>
              </a:rPr>
              <a:t>SARR Mame Elhadj</a:t>
            </a:r>
          </a:p>
          <a:p>
            <a:pPr algn="ctr">
              <a:lnSpc>
                <a:spcPts val="3419"/>
              </a:lnSpc>
            </a:pPr>
            <a:endParaRPr lang="en-US" sz="3196" i="1" spc="89" dirty="0">
              <a:solidFill>
                <a:srgbClr val="FFFFFF"/>
              </a:solidFill>
              <a:latin typeface="Barlow Condensed Italics"/>
              <a:ea typeface="Barlow Condensed Italics"/>
              <a:cs typeface="Barlow Condensed Italics"/>
              <a:sym typeface="Barlow Condensed Italics"/>
            </a:endParaRPr>
          </a:p>
          <a:p>
            <a:pPr algn="ctr">
              <a:lnSpc>
                <a:spcPts val="3419"/>
              </a:lnSpc>
            </a:pPr>
            <a:r>
              <a:rPr lang="en-US" sz="3196" i="1" spc="89" dirty="0">
                <a:solidFill>
                  <a:srgbClr val="4BD1FB"/>
                </a:solidFill>
                <a:latin typeface="Barlow Condensed Italics"/>
                <a:ea typeface="Barlow Condensed Italics"/>
                <a:cs typeface="Barlow Condensed Italics"/>
                <a:sym typeface="Barlow Condensed Italics"/>
              </a:rPr>
              <a:t>Elèves </a:t>
            </a:r>
            <a:r>
              <a:rPr lang="en-US" sz="3196" i="1" spc="89" dirty="0">
                <a:solidFill>
                  <a:srgbClr val="4BD1FB"/>
                </a:solidFill>
                <a:latin typeface="Times New Roman" panose="02020603050405020304" pitchFamily="18" charset="0"/>
                <a:ea typeface="Barlow Condensed Italics"/>
                <a:cs typeface="Times New Roman" panose="02020603050405020304" pitchFamily="18" charset="0"/>
                <a:sym typeface="Barlow Condensed Italics"/>
              </a:rPr>
              <a:t>Ingenieurs</a:t>
            </a:r>
            <a:r>
              <a:rPr lang="en-US" sz="3196" i="1" spc="89" dirty="0">
                <a:solidFill>
                  <a:srgbClr val="4BD1FB"/>
                </a:solidFill>
                <a:latin typeface="Barlow Condensed Italics"/>
                <a:ea typeface="Barlow Condensed Italics"/>
                <a:cs typeface="Barlow Condensed Italics"/>
                <a:sym typeface="Barlow Condensed Italics"/>
              </a:rPr>
              <a:t> Statisticiens Economistes -Niveau 2</a:t>
            </a:r>
          </a:p>
          <a:p>
            <a:pPr marL="0" lvl="1" indent="0" algn="ctr">
              <a:lnSpc>
                <a:spcPts val="3419"/>
              </a:lnSpc>
              <a:spcBef>
                <a:spcPct val="0"/>
              </a:spcBef>
            </a:pPr>
            <a:endParaRPr lang="en-US" sz="3196" i="1" spc="89" dirty="0">
              <a:solidFill>
                <a:srgbClr val="4BD1FB"/>
              </a:solidFill>
              <a:latin typeface="Barlow Condensed Italics"/>
              <a:ea typeface="Barlow Condensed Italics"/>
              <a:cs typeface="Barlow Condensed Italics"/>
              <a:sym typeface="Barlow Condensed Italics"/>
            </a:endParaRPr>
          </a:p>
        </p:txBody>
      </p:sp>
      <p:sp>
        <p:nvSpPr>
          <p:cNvPr id="11" name="TextBox 11"/>
          <p:cNvSpPr txBox="1"/>
          <p:nvPr/>
        </p:nvSpPr>
        <p:spPr>
          <a:xfrm>
            <a:off x="9214787" y="8420100"/>
            <a:ext cx="8617781" cy="1689723"/>
          </a:xfrm>
          <a:prstGeom prst="rect">
            <a:avLst/>
          </a:prstGeom>
        </p:spPr>
        <p:txBody>
          <a:bodyPr lIns="0" tIns="0" rIns="0" bIns="0" rtlCol="0" anchor="t">
            <a:spAutoFit/>
          </a:bodyPr>
          <a:lstStyle/>
          <a:p>
            <a:pPr algn="ctr">
              <a:lnSpc>
                <a:spcPts val="3332"/>
              </a:lnSpc>
            </a:pPr>
            <a:r>
              <a:rPr lang="en-US" sz="3114" b="1" u="sng" spc="87" dirty="0">
                <a:solidFill>
                  <a:srgbClr val="4BD1FB"/>
                </a:solidFill>
                <a:latin typeface="Times New Roman" panose="02020603050405020304" pitchFamily="18" charset="0"/>
                <a:ea typeface="Barlow Condensed"/>
                <a:cs typeface="Times New Roman" panose="02020603050405020304" pitchFamily="18" charset="0"/>
                <a:sym typeface="Barlow Condensed"/>
              </a:rPr>
              <a:t>Encadré par: </a:t>
            </a:r>
          </a:p>
          <a:p>
            <a:pPr algn="ctr">
              <a:lnSpc>
                <a:spcPts val="3332"/>
              </a:lnSpc>
            </a:pPr>
            <a:r>
              <a:rPr lang="en-US" sz="3114" b="1" spc="87" dirty="0" err="1">
                <a:solidFill>
                  <a:srgbClr val="FFFFFF"/>
                </a:solidFill>
                <a:latin typeface="Times New Roman" panose="02020603050405020304" pitchFamily="18" charset="0"/>
                <a:ea typeface="Barlow Condensed Bold"/>
                <a:cs typeface="Times New Roman" panose="02020603050405020304" pitchFamily="18" charset="0"/>
                <a:sym typeface="Barlow Condensed Bold"/>
              </a:rPr>
              <a:t>Mme</a:t>
            </a:r>
            <a:r>
              <a:rPr lang="en-US" sz="3114" b="1" spc="87" dirty="0">
                <a:solidFill>
                  <a:srgbClr val="FFFFFF"/>
                </a:solidFill>
                <a:latin typeface="Times New Roman" panose="02020603050405020304" pitchFamily="18" charset="0"/>
                <a:ea typeface="Barlow Condensed Bold"/>
                <a:cs typeface="Times New Roman" panose="02020603050405020304" pitchFamily="18" charset="0"/>
                <a:sym typeface="Barlow Condensed Bold"/>
              </a:rPr>
              <a:t> </a:t>
            </a:r>
            <a:r>
              <a:rPr lang="en-US" sz="3114" b="1" spc="87" dirty="0" err="1">
                <a:solidFill>
                  <a:srgbClr val="FFFFFF"/>
                </a:solidFill>
                <a:latin typeface="Times New Roman" panose="02020603050405020304" pitchFamily="18" charset="0"/>
                <a:ea typeface="Barlow Condensed Bold"/>
                <a:cs typeface="Times New Roman" panose="02020603050405020304" pitchFamily="18" charset="0"/>
                <a:sym typeface="Barlow Condensed Bold"/>
              </a:rPr>
              <a:t>Mously</a:t>
            </a:r>
            <a:r>
              <a:rPr lang="en-US" sz="3114" b="1" spc="87" dirty="0">
                <a:solidFill>
                  <a:srgbClr val="FFFFFF"/>
                </a:solidFill>
                <a:latin typeface="Times New Roman" panose="02020603050405020304" pitchFamily="18" charset="0"/>
                <a:ea typeface="Barlow Condensed Bold"/>
                <a:cs typeface="Times New Roman" panose="02020603050405020304" pitchFamily="18" charset="0"/>
                <a:sym typeface="Barlow Condensed Bold"/>
              </a:rPr>
              <a:t> DIAW</a:t>
            </a:r>
          </a:p>
          <a:p>
            <a:pPr algn="ctr">
              <a:lnSpc>
                <a:spcPts val="3332"/>
              </a:lnSpc>
            </a:pPr>
            <a:r>
              <a:rPr lang="en-US" sz="3114" i="1" spc="87" dirty="0">
                <a:solidFill>
                  <a:srgbClr val="A4C8E5"/>
                </a:solidFill>
                <a:latin typeface="Times New Roman" panose="02020603050405020304" pitchFamily="18" charset="0"/>
                <a:ea typeface="Barlow Condensed Italics"/>
                <a:cs typeface="Times New Roman" panose="02020603050405020304" pitchFamily="18" charset="0"/>
                <a:sym typeface="Barlow Condensed Italics"/>
              </a:rPr>
              <a:t>Lead ML </a:t>
            </a:r>
            <a:r>
              <a:rPr lang="en-US" sz="3114" i="1" spc="87" dirty="0" err="1">
                <a:solidFill>
                  <a:srgbClr val="A4C8E5"/>
                </a:solidFill>
                <a:latin typeface="Times New Roman" panose="02020603050405020304" pitchFamily="18" charset="0"/>
                <a:ea typeface="Barlow Condensed Italics"/>
                <a:cs typeface="Times New Roman" panose="02020603050405020304" pitchFamily="18" charset="0"/>
                <a:sym typeface="Barlow Condensed Italics"/>
              </a:rPr>
              <a:t>Engeneer</a:t>
            </a:r>
            <a:r>
              <a:rPr lang="en-US" sz="3114" i="1" spc="87" dirty="0">
                <a:solidFill>
                  <a:srgbClr val="A4C8E5"/>
                </a:solidFill>
                <a:latin typeface="Times New Roman" panose="02020603050405020304" pitchFamily="18" charset="0"/>
                <a:ea typeface="Barlow Condensed Italics"/>
                <a:cs typeface="Times New Roman" panose="02020603050405020304" pitchFamily="18" charset="0"/>
                <a:sym typeface="Barlow Condensed Italics"/>
              </a:rPr>
              <a:t> | </a:t>
            </a:r>
            <a:r>
              <a:rPr lang="en-US" sz="3114" i="1" spc="87" dirty="0" err="1">
                <a:solidFill>
                  <a:srgbClr val="A4C8E5"/>
                </a:solidFill>
                <a:latin typeface="Times New Roman" panose="02020603050405020304" pitchFamily="18" charset="0"/>
                <a:ea typeface="Barlow Condensed Italics"/>
                <a:cs typeface="Times New Roman" panose="02020603050405020304" pitchFamily="18" charset="0"/>
                <a:sym typeface="Barlow Condensed Italics"/>
              </a:rPr>
              <a:t>Experte</a:t>
            </a:r>
            <a:r>
              <a:rPr lang="en-US" sz="3114" i="1" spc="87" dirty="0">
                <a:solidFill>
                  <a:srgbClr val="A4C8E5"/>
                </a:solidFill>
                <a:latin typeface="Times New Roman" panose="02020603050405020304" pitchFamily="18" charset="0"/>
                <a:ea typeface="Barlow Condensed Italics"/>
                <a:cs typeface="Times New Roman" panose="02020603050405020304" pitchFamily="18" charset="0"/>
                <a:sym typeface="Barlow Condensed Italics"/>
              </a:rPr>
              <a:t> IA &amp; </a:t>
            </a:r>
            <a:r>
              <a:rPr lang="en-US" sz="3114" i="1" spc="87" dirty="0" err="1">
                <a:solidFill>
                  <a:srgbClr val="A4C8E5"/>
                </a:solidFill>
                <a:latin typeface="Times New Roman" panose="02020603050405020304" pitchFamily="18" charset="0"/>
                <a:ea typeface="Barlow Condensed Italics"/>
                <a:cs typeface="Times New Roman" panose="02020603050405020304" pitchFamily="18" charset="0"/>
                <a:sym typeface="Barlow Condensed Italics"/>
              </a:rPr>
              <a:t>MLOps</a:t>
            </a:r>
            <a:endParaRPr lang="en-US" sz="3114" i="1" spc="87" dirty="0">
              <a:solidFill>
                <a:srgbClr val="A4C8E5"/>
              </a:solidFill>
              <a:latin typeface="Times New Roman" panose="02020603050405020304" pitchFamily="18" charset="0"/>
              <a:ea typeface="Barlow Condensed Italics"/>
              <a:cs typeface="Times New Roman" panose="02020603050405020304" pitchFamily="18" charset="0"/>
              <a:sym typeface="Barlow Condensed Italics"/>
            </a:endParaRPr>
          </a:p>
          <a:p>
            <a:pPr marL="0" lvl="1" indent="0" algn="ctr">
              <a:lnSpc>
                <a:spcPts val="3332"/>
              </a:lnSpc>
              <a:spcBef>
                <a:spcPct val="0"/>
              </a:spcBef>
            </a:pPr>
            <a:endParaRPr lang="en-US" sz="3114" i="1" spc="87" dirty="0">
              <a:solidFill>
                <a:srgbClr val="A4C8E5"/>
              </a:solidFill>
              <a:latin typeface="Barlow Condensed Italics"/>
              <a:ea typeface="Barlow Condensed Italics"/>
              <a:cs typeface="Barlow Condensed Italics"/>
              <a:sym typeface="Barlow Condensed Italics"/>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t="-4482" b="-4482"/>
              </a:stretch>
            </a:blipFill>
          </p:spPr>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944113" y="4051481"/>
            <a:ext cx="8457192" cy="957313"/>
          </a:xfrm>
          <a:prstGeom prst="rect">
            <a:avLst/>
          </a:prstGeom>
        </p:spPr>
        <p:txBody>
          <a:bodyPr lIns="0" tIns="0" rIns="0" bIns="0" rtlCol="0" anchor="t">
            <a:spAutoFit/>
          </a:bodyPr>
          <a:lstStyle/>
          <a:p>
            <a:pPr marL="0" lvl="0" indent="0" algn="ctr">
              <a:lnSpc>
                <a:spcPts val="7884"/>
              </a:lnSpc>
              <a:spcBef>
                <a:spcPct val="0"/>
              </a:spcBef>
            </a:pPr>
            <a:r>
              <a:rPr lang="en-US" sz="6570" b="1" dirty="0">
                <a:solidFill>
                  <a:srgbClr val="FFFFFF"/>
                </a:solidFill>
                <a:latin typeface="Times New Roman" panose="02020603050405020304" pitchFamily="18" charset="0"/>
                <a:ea typeface="Now Bold"/>
                <a:cs typeface="Times New Roman" panose="02020603050405020304" pitchFamily="18" charset="0"/>
                <a:sym typeface="Now Bold"/>
              </a:rPr>
              <a:t>METHODOLOGIE</a:t>
            </a:r>
          </a:p>
        </p:txBody>
      </p:sp>
      <p:sp>
        <p:nvSpPr>
          <p:cNvPr id="8" name="TextBox 8"/>
          <p:cNvSpPr txBox="1"/>
          <p:nvPr/>
        </p:nvSpPr>
        <p:spPr>
          <a:xfrm>
            <a:off x="6901587" y="5165462"/>
            <a:ext cx="6542245" cy="426548"/>
          </a:xfrm>
          <a:prstGeom prst="rect">
            <a:avLst/>
          </a:prstGeom>
        </p:spPr>
        <p:txBody>
          <a:bodyPr lIns="0" tIns="0" rIns="0" bIns="0" rtlCol="0" anchor="t">
            <a:spAutoFit/>
          </a:bodyPr>
          <a:lstStyle/>
          <a:p>
            <a:pPr algn="ctr">
              <a:lnSpc>
                <a:spcPts val="3575"/>
              </a:lnSpc>
            </a:pPr>
            <a:r>
              <a:rPr lang="en-US" sz="2590" spc="253" dirty="0">
                <a:solidFill>
                  <a:srgbClr val="F5FFF5"/>
                </a:solidFill>
                <a:latin typeface="Times New Roman" panose="02020603050405020304" pitchFamily="18" charset="0"/>
                <a:ea typeface="DM Sans"/>
                <a:cs typeface="Times New Roman" panose="02020603050405020304" pitchFamily="18" charset="0"/>
                <a:sym typeface="DM Sans"/>
              </a:rPr>
              <a:t>Construction d’un pipeline ETL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429238" y="1674203"/>
            <a:ext cx="14725164" cy="6514731"/>
            <a:chOff x="0" y="-104775"/>
            <a:chExt cx="19633551" cy="8686308"/>
          </a:xfrm>
        </p:grpSpPr>
        <p:grpSp>
          <p:nvGrpSpPr>
            <p:cNvPr id="3" name="Group 3"/>
            <p:cNvGrpSpPr>
              <a:grpSpLocks noChangeAspect="1"/>
            </p:cNvGrpSpPr>
            <p:nvPr/>
          </p:nvGrpSpPr>
          <p:grpSpPr>
            <a:xfrm>
              <a:off x="0" y="300656"/>
              <a:ext cx="6141909" cy="8262658"/>
              <a:chOff x="0" y="0"/>
              <a:chExt cx="14160500" cy="19050000"/>
            </a:xfrm>
          </p:grpSpPr>
          <p:sp>
            <p:nvSpPr>
              <p:cNvPr id="4" name="Freeform 4"/>
              <p:cNvSpPr/>
              <p:nvPr/>
            </p:nvSpPr>
            <p:spPr>
              <a:xfrm>
                <a:off x="1248918" y="3146933"/>
                <a:ext cx="10725785" cy="12979655"/>
              </a:xfrm>
              <a:custGeom>
                <a:avLst/>
                <a:gdLst/>
                <a:ahLst/>
                <a:cxnLst/>
                <a:rect l="l" t="t" r="r" b="b"/>
                <a:pathLst>
                  <a:path w="10725785" h="12979655">
                    <a:moveTo>
                      <a:pt x="8757412" y="12979655"/>
                    </a:moveTo>
                    <a:lnTo>
                      <a:pt x="1968373" y="12979655"/>
                    </a:lnTo>
                    <a:cubicBezTo>
                      <a:pt x="881253" y="12979655"/>
                      <a:pt x="0" y="12098402"/>
                      <a:pt x="0" y="11011282"/>
                    </a:cubicBezTo>
                    <a:lnTo>
                      <a:pt x="0" y="1968373"/>
                    </a:lnTo>
                    <a:cubicBezTo>
                      <a:pt x="0" y="881253"/>
                      <a:pt x="881253" y="0"/>
                      <a:pt x="1968373" y="0"/>
                    </a:cubicBezTo>
                    <a:lnTo>
                      <a:pt x="8757412" y="0"/>
                    </a:lnTo>
                    <a:cubicBezTo>
                      <a:pt x="9844532" y="0"/>
                      <a:pt x="10725785" y="881253"/>
                      <a:pt x="10725785" y="1968373"/>
                    </a:cubicBezTo>
                    <a:lnTo>
                      <a:pt x="10725785" y="11011407"/>
                    </a:lnTo>
                    <a:cubicBezTo>
                      <a:pt x="10725658" y="12098402"/>
                      <a:pt x="9844405" y="12979655"/>
                      <a:pt x="8757412" y="12979655"/>
                    </a:cubicBezTo>
                    <a:close/>
                  </a:path>
                </a:pathLst>
              </a:custGeom>
              <a:blipFill>
                <a:blip r:embed="rId2"/>
                <a:stretch>
                  <a:fillRect l="-48585" r="-48585"/>
                </a:stretch>
              </a:blipFill>
            </p:spPr>
          </p:sp>
          <p:sp>
            <p:nvSpPr>
              <p:cNvPr id="5" name="Freeform 5"/>
              <p:cNvSpPr/>
              <p:nvPr/>
            </p:nvSpPr>
            <p:spPr>
              <a:xfrm>
                <a:off x="0" y="0"/>
                <a:ext cx="14160500" cy="19050000"/>
              </a:xfrm>
              <a:custGeom>
                <a:avLst/>
                <a:gdLst/>
                <a:ahLst/>
                <a:cxnLst/>
                <a:rect l="l" t="t" r="r" b="b"/>
                <a:pathLst>
                  <a:path w="14160500" h="19050000">
                    <a:moveTo>
                      <a:pt x="14160500" y="19050000"/>
                    </a:moveTo>
                    <a:lnTo>
                      <a:pt x="0" y="19050000"/>
                    </a:lnTo>
                    <a:lnTo>
                      <a:pt x="0" y="0"/>
                    </a:lnTo>
                    <a:lnTo>
                      <a:pt x="14160500" y="0"/>
                    </a:lnTo>
                    <a:lnTo>
                      <a:pt x="14160500" y="19050000"/>
                    </a:lnTo>
                    <a:close/>
                  </a:path>
                </a:pathLst>
              </a:custGeom>
              <a:blipFill>
                <a:blip r:embed="rId3"/>
                <a:stretch>
                  <a:fillRect l="-28" r="-28"/>
                </a:stretch>
              </a:blipFill>
            </p:spPr>
          </p:sp>
        </p:grpSp>
        <p:sp>
          <p:nvSpPr>
            <p:cNvPr id="6" name="TextBox 6"/>
            <p:cNvSpPr txBox="1"/>
            <p:nvPr/>
          </p:nvSpPr>
          <p:spPr>
            <a:xfrm>
              <a:off x="7440673" y="-104775"/>
              <a:ext cx="11364079" cy="2393133"/>
            </a:xfrm>
            <a:prstGeom prst="rect">
              <a:avLst/>
            </a:prstGeom>
          </p:spPr>
          <p:txBody>
            <a:bodyPr lIns="0" tIns="0" rIns="0" bIns="0" rtlCol="0" anchor="t">
              <a:spAutoFit/>
            </a:bodyPr>
            <a:lstStyle/>
            <a:p>
              <a:pPr algn="l">
                <a:lnSpc>
                  <a:spcPts val="7293"/>
                </a:lnSpc>
              </a:pPr>
              <a:r>
                <a:rPr lang="en-US" sz="5209" b="1" dirty="0">
                  <a:solidFill>
                    <a:srgbClr val="56AAF0"/>
                  </a:solidFill>
                  <a:latin typeface="Times New Roman" panose="02020603050405020304" pitchFamily="18" charset="0"/>
                  <a:ea typeface="Dynamo Medium"/>
                  <a:cs typeface="Times New Roman" panose="02020603050405020304" pitchFamily="18" charset="0"/>
                  <a:sym typeface="Dynamo Medium"/>
                </a:rPr>
                <a:t>INTODUCTION AU PIPELINE ETL</a:t>
              </a:r>
            </a:p>
          </p:txBody>
        </p:sp>
        <p:sp>
          <p:nvSpPr>
            <p:cNvPr id="7" name="TextBox 7"/>
            <p:cNvSpPr txBox="1"/>
            <p:nvPr/>
          </p:nvSpPr>
          <p:spPr>
            <a:xfrm>
              <a:off x="6323950" y="2338285"/>
              <a:ext cx="13309601" cy="6243248"/>
            </a:xfrm>
            <a:prstGeom prst="rect">
              <a:avLst/>
            </a:prstGeom>
          </p:spPr>
          <p:txBody>
            <a:bodyPr wrap="square" lIns="0" tIns="0" rIns="0" bIns="0" rtlCol="0" anchor="t">
              <a:spAutoFit/>
            </a:bodyPr>
            <a:lstStyle/>
            <a:p>
              <a:pPr algn="just">
                <a:lnSpc>
                  <a:spcPts val="4635"/>
                </a:lnSpc>
              </a:pP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La méthodologie de notre projet repose sur la construction d'un pipeline ETL (Extraction, Transformation, Chargement) pour analyser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l'impact</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des dépenses publiques de santé sur la mortalité infantile à l’échelle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mondiale</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Ce processus permet de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gérer</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efficacement</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de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grandes</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quantités</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de données issues de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diverses</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sources, garantissant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leur</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intégration</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et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leur</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 </a:t>
              </a:r>
              <a:r>
                <a:rPr lang="en-US" sz="3311" spc="13" dirty="0" err="1">
                  <a:solidFill>
                    <a:srgbClr val="FFFFFF"/>
                  </a:solidFill>
                  <a:latin typeface="Times New Roman" panose="02020603050405020304" pitchFamily="18" charset="0"/>
                  <a:ea typeface="Source Sans Pro"/>
                  <a:cs typeface="Times New Roman" panose="02020603050405020304" pitchFamily="18" charset="0"/>
                  <a:sym typeface="Source Sans Pro"/>
                </a:rPr>
                <a:t>qualité</a:t>
              </a:r>
              <a:r>
                <a:rPr lang="en-US" sz="3311" spc="13" dirty="0">
                  <a:solidFill>
                    <a:srgbClr val="FFFFFF"/>
                  </a:solidFill>
                  <a:latin typeface="Times New Roman" panose="02020603050405020304" pitchFamily="18" charset="0"/>
                  <a:ea typeface="Source Sans Pro"/>
                  <a:cs typeface="Times New Roman" panose="02020603050405020304" pitchFamily="18" charset="0"/>
                  <a:sym typeface="Source Sans Pro"/>
                </a:rPr>
                <a:t>.</a:t>
              </a:r>
            </a:p>
            <a:p>
              <a:pPr algn="just">
                <a:lnSpc>
                  <a:spcPts val="4635"/>
                </a:lnSpc>
              </a:pPr>
              <a:endParaRPr lang="en-US" sz="3311" spc="13" dirty="0">
                <a:solidFill>
                  <a:srgbClr val="FFFFFF"/>
                </a:solidFill>
                <a:latin typeface="Source Sans Pro"/>
                <a:ea typeface="Source Sans Pro"/>
                <a:cs typeface="Source Sans Pro"/>
                <a:sym typeface="Source Sans Pro"/>
              </a:endParaRPr>
            </a:p>
          </p:txBody>
        </p:sp>
      </p:grpSp>
      <p:sp>
        <p:nvSpPr>
          <p:cNvPr id="8" name="Freeform 8"/>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616117">
            <a:off x="14754144" y="7087147"/>
            <a:ext cx="6000674" cy="434230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C8E5"/>
        </a:solidFill>
        <a:effectLst/>
      </p:bgPr>
    </p:bg>
    <p:spTree>
      <p:nvGrpSpPr>
        <p:cNvPr id="1" name=""/>
        <p:cNvGrpSpPr/>
        <p:nvPr/>
      </p:nvGrpSpPr>
      <p:grpSpPr>
        <a:xfrm>
          <a:off x="0" y="0"/>
          <a:ext cx="0" cy="0"/>
          <a:chOff x="0" y="0"/>
          <a:chExt cx="0" cy="0"/>
        </a:xfrm>
      </p:grpSpPr>
      <p:sp>
        <p:nvSpPr>
          <p:cNvPr id="2" name="Freeform 2"/>
          <p:cNvSpPr/>
          <p:nvPr/>
        </p:nvSpPr>
        <p:spPr>
          <a:xfrm rot="5772310">
            <a:off x="1161386" y="597283"/>
            <a:ext cx="15965229" cy="18762555"/>
          </a:xfrm>
          <a:custGeom>
            <a:avLst/>
            <a:gdLst/>
            <a:ahLst/>
            <a:cxnLst/>
            <a:rect l="l" t="t" r="r" b="b"/>
            <a:pathLst>
              <a:path w="15965229" h="18762555">
                <a:moveTo>
                  <a:pt x="0" y="0"/>
                </a:moveTo>
                <a:lnTo>
                  <a:pt x="15965228" y="0"/>
                </a:lnTo>
                <a:lnTo>
                  <a:pt x="15965228" y="18762555"/>
                </a:lnTo>
                <a:lnTo>
                  <a:pt x="0" y="18762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51574" flipH="1">
            <a:off x="13365824" y="270320"/>
            <a:ext cx="3437551" cy="3150569"/>
          </a:xfrm>
          <a:custGeom>
            <a:avLst/>
            <a:gdLst/>
            <a:ahLst/>
            <a:cxnLst/>
            <a:rect l="l" t="t" r="r" b="b"/>
            <a:pathLst>
              <a:path w="3437551" h="3150569">
                <a:moveTo>
                  <a:pt x="3437551" y="0"/>
                </a:moveTo>
                <a:lnTo>
                  <a:pt x="0" y="0"/>
                </a:lnTo>
                <a:lnTo>
                  <a:pt x="0" y="3150568"/>
                </a:lnTo>
                <a:lnTo>
                  <a:pt x="3437551" y="3150568"/>
                </a:lnTo>
                <a:lnTo>
                  <a:pt x="343755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45228">
            <a:off x="-1095186" y="-178424"/>
            <a:ext cx="8065935" cy="5558162"/>
          </a:xfrm>
          <a:custGeom>
            <a:avLst/>
            <a:gdLst/>
            <a:ahLst/>
            <a:cxnLst/>
            <a:rect l="l" t="t" r="r" b="b"/>
            <a:pathLst>
              <a:path w="8065935" h="5558162">
                <a:moveTo>
                  <a:pt x="0" y="0"/>
                </a:moveTo>
                <a:lnTo>
                  <a:pt x="8065934" y="0"/>
                </a:lnTo>
                <a:lnTo>
                  <a:pt x="8065934" y="5558162"/>
                </a:lnTo>
                <a:lnTo>
                  <a:pt x="0" y="55581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937780" y="3986688"/>
            <a:ext cx="12759419" cy="3414395"/>
          </a:xfrm>
          <a:prstGeom prst="rect">
            <a:avLst/>
          </a:prstGeom>
        </p:spPr>
        <p:txBody>
          <a:bodyPr wrap="square" lIns="0" tIns="0" rIns="0" bIns="0" rtlCol="0" anchor="t">
            <a:spAutoFit/>
          </a:bodyPr>
          <a:lstStyle/>
          <a:p>
            <a:pPr algn="just">
              <a:lnSpc>
                <a:spcPts val="4480"/>
              </a:lnSpc>
            </a:pPr>
            <a:r>
              <a:rPr lang="en-US" sz="3200" dirty="0">
                <a:solidFill>
                  <a:srgbClr val="FFFFFF"/>
                </a:solidFill>
                <a:latin typeface="Times New Roman"/>
                <a:ea typeface="Times New Roman"/>
                <a:cs typeface="Times New Roman"/>
                <a:sym typeface="Times New Roman"/>
              </a:rPr>
              <a:t>Nous avons </a:t>
            </a:r>
            <a:r>
              <a:rPr lang="en-US" sz="3200" dirty="0" err="1">
                <a:solidFill>
                  <a:srgbClr val="FFFFFF"/>
                </a:solidFill>
                <a:latin typeface="Times New Roman"/>
                <a:ea typeface="Times New Roman"/>
                <a:cs typeface="Times New Roman"/>
                <a:sym typeface="Times New Roman"/>
              </a:rPr>
              <a:t>débuté</a:t>
            </a:r>
            <a:r>
              <a:rPr lang="en-US" sz="3200" dirty="0">
                <a:solidFill>
                  <a:srgbClr val="FFFFFF"/>
                </a:solidFill>
                <a:latin typeface="Times New Roman"/>
                <a:ea typeface="Times New Roman"/>
                <a:cs typeface="Times New Roman"/>
                <a:sym typeface="Times New Roman"/>
              </a:rPr>
              <a:t> par </a:t>
            </a:r>
            <a:r>
              <a:rPr lang="en-US" sz="3200" dirty="0" err="1">
                <a:solidFill>
                  <a:srgbClr val="FFFFFF"/>
                </a:solidFill>
                <a:latin typeface="Times New Roman"/>
                <a:ea typeface="Times New Roman"/>
                <a:cs typeface="Times New Roman"/>
                <a:sym typeface="Times New Roman"/>
              </a:rPr>
              <a:t>l'extraction</a:t>
            </a:r>
            <a:r>
              <a:rPr lang="en-US" sz="3200" dirty="0">
                <a:solidFill>
                  <a:srgbClr val="FFFFFF"/>
                </a:solidFill>
                <a:latin typeface="Times New Roman"/>
                <a:ea typeface="Times New Roman"/>
                <a:cs typeface="Times New Roman"/>
                <a:sym typeface="Times New Roman"/>
              </a:rPr>
              <a:t> de données </a:t>
            </a:r>
            <a:r>
              <a:rPr lang="en-US" sz="3200" dirty="0" err="1">
                <a:solidFill>
                  <a:srgbClr val="FFFFFF"/>
                </a:solidFill>
                <a:latin typeface="Times New Roman"/>
                <a:ea typeface="Times New Roman"/>
                <a:cs typeface="Times New Roman"/>
                <a:sym typeface="Times New Roman"/>
              </a:rPr>
              <a:t>provenant</a:t>
            </a:r>
            <a:r>
              <a:rPr lang="en-US" sz="3200" dirty="0">
                <a:solidFill>
                  <a:srgbClr val="FFFFFF"/>
                </a:solidFill>
                <a:latin typeface="Times New Roman"/>
                <a:ea typeface="Times New Roman"/>
                <a:cs typeface="Times New Roman"/>
                <a:sym typeface="Times New Roman"/>
              </a:rPr>
              <a:t> de la Banque </a:t>
            </a:r>
            <a:r>
              <a:rPr lang="en-US" sz="3200" dirty="0" err="1">
                <a:solidFill>
                  <a:srgbClr val="FFFFFF"/>
                </a:solidFill>
                <a:latin typeface="Times New Roman"/>
                <a:ea typeface="Times New Roman"/>
                <a:cs typeface="Times New Roman"/>
                <a:sym typeface="Times New Roman"/>
              </a:rPr>
              <a:t>mondiale</a:t>
            </a:r>
            <a:r>
              <a:rPr lang="en-US" sz="3200" dirty="0">
                <a:solidFill>
                  <a:srgbClr val="FFFFFF"/>
                </a:solidFill>
                <a:latin typeface="Times New Roman"/>
                <a:ea typeface="Times New Roman"/>
                <a:cs typeface="Times New Roman"/>
                <a:sym typeface="Times New Roman"/>
              </a:rPr>
              <a:t>. </a:t>
            </a:r>
            <a:r>
              <a:rPr lang="en-US" sz="3200" dirty="0" err="1">
                <a:solidFill>
                  <a:srgbClr val="FFFFFF"/>
                </a:solidFill>
                <a:latin typeface="Times New Roman"/>
                <a:ea typeface="Times New Roman"/>
                <a:cs typeface="Times New Roman"/>
                <a:sym typeface="Times New Roman"/>
              </a:rPr>
              <a:t>Cela</a:t>
            </a:r>
            <a:r>
              <a:rPr lang="en-US" sz="3200" dirty="0">
                <a:solidFill>
                  <a:srgbClr val="FFFFFF"/>
                </a:solidFill>
                <a:latin typeface="Times New Roman"/>
                <a:ea typeface="Times New Roman"/>
                <a:cs typeface="Times New Roman"/>
                <a:sym typeface="Times New Roman"/>
              </a:rPr>
              <a:t> a été </a:t>
            </a:r>
            <a:r>
              <a:rPr lang="en-US" sz="3200" dirty="0" err="1">
                <a:solidFill>
                  <a:srgbClr val="FFFFFF"/>
                </a:solidFill>
                <a:latin typeface="Times New Roman"/>
                <a:ea typeface="Times New Roman"/>
                <a:cs typeface="Times New Roman"/>
                <a:sym typeface="Times New Roman"/>
              </a:rPr>
              <a:t>réalisé</a:t>
            </a:r>
            <a:r>
              <a:rPr lang="en-US" sz="3200" dirty="0">
                <a:solidFill>
                  <a:srgbClr val="FFFFFF"/>
                </a:solidFill>
                <a:latin typeface="Times New Roman"/>
                <a:ea typeface="Times New Roman"/>
                <a:cs typeface="Times New Roman"/>
                <a:sym typeface="Times New Roman"/>
              </a:rPr>
              <a:t> à l'aide </a:t>
            </a:r>
            <a:r>
              <a:rPr lang="en-US" sz="3200" dirty="0" err="1">
                <a:solidFill>
                  <a:srgbClr val="FFFFFF"/>
                </a:solidFill>
                <a:latin typeface="Times New Roman"/>
                <a:ea typeface="Times New Roman"/>
                <a:cs typeface="Times New Roman"/>
                <a:sym typeface="Times New Roman"/>
              </a:rPr>
              <a:t>d'APIs</a:t>
            </a:r>
            <a:r>
              <a:rPr lang="en-US" sz="3200" dirty="0">
                <a:solidFill>
                  <a:srgbClr val="FFFFFF"/>
                </a:solidFill>
                <a:latin typeface="Times New Roman"/>
                <a:ea typeface="Times New Roman"/>
                <a:cs typeface="Times New Roman"/>
                <a:sym typeface="Times New Roman"/>
              </a:rPr>
              <a:t> qui nous </a:t>
            </a:r>
            <a:r>
              <a:rPr lang="en-US" sz="3200" dirty="0" err="1">
                <a:solidFill>
                  <a:srgbClr val="FFFFFF"/>
                </a:solidFill>
                <a:latin typeface="Times New Roman"/>
                <a:ea typeface="Times New Roman"/>
                <a:cs typeface="Times New Roman"/>
                <a:sym typeface="Times New Roman"/>
              </a:rPr>
              <a:t>ont</a:t>
            </a:r>
            <a:r>
              <a:rPr lang="en-US" sz="3200" dirty="0">
                <a:solidFill>
                  <a:srgbClr val="FFFFFF"/>
                </a:solidFill>
                <a:latin typeface="Times New Roman"/>
                <a:ea typeface="Times New Roman"/>
                <a:cs typeface="Times New Roman"/>
                <a:sym typeface="Times New Roman"/>
              </a:rPr>
              <a:t> </a:t>
            </a:r>
            <a:r>
              <a:rPr lang="en-US" sz="3200" dirty="0" err="1">
                <a:solidFill>
                  <a:srgbClr val="FFFFFF"/>
                </a:solidFill>
                <a:latin typeface="Times New Roman"/>
                <a:ea typeface="Times New Roman"/>
                <a:cs typeface="Times New Roman"/>
                <a:sym typeface="Times New Roman"/>
              </a:rPr>
              <a:t>permis</a:t>
            </a:r>
            <a:r>
              <a:rPr lang="en-US" sz="3200" dirty="0">
                <a:solidFill>
                  <a:srgbClr val="FFFFFF"/>
                </a:solidFill>
                <a:latin typeface="Times New Roman"/>
                <a:ea typeface="Times New Roman"/>
                <a:cs typeface="Times New Roman"/>
                <a:sym typeface="Times New Roman"/>
              </a:rPr>
              <a:t> de </a:t>
            </a:r>
            <a:r>
              <a:rPr lang="en-US" sz="3200" dirty="0" err="1">
                <a:solidFill>
                  <a:srgbClr val="FFFFFF"/>
                </a:solidFill>
                <a:latin typeface="Times New Roman"/>
                <a:ea typeface="Times New Roman"/>
                <a:cs typeface="Times New Roman"/>
                <a:sym typeface="Times New Roman"/>
              </a:rPr>
              <a:t>collecter</a:t>
            </a:r>
            <a:r>
              <a:rPr lang="en-US" sz="3200" dirty="0">
                <a:solidFill>
                  <a:srgbClr val="FFFFFF"/>
                </a:solidFill>
                <a:latin typeface="Times New Roman"/>
                <a:ea typeface="Times New Roman"/>
                <a:cs typeface="Times New Roman"/>
                <a:sym typeface="Times New Roman"/>
              </a:rPr>
              <a:t> des informations sur la mortalité infantile et les dépenses publiques de santé. Les données </a:t>
            </a:r>
            <a:r>
              <a:rPr lang="en-US" sz="3200" dirty="0" err="1">
                <a:solidFill>
                  <a:srgbClr val="FFFFFF"/>
                </a:solidFill>
                <a:latin typeface="Times New Roman"/>
                <a:ea typeface="Times New Roman"/>
                <a:cs typeface="Times New Roman"/>
                <a:sym typeface="Times New Roman"/>
              </a:rPr>
              <a:t>extraites</a:t>
            </a:r>
            <a:r>
              <a:rPr lang="en-US" sz="3200" dirty="0">
                <a:solidFill>
                  <a:srgbClr val="FFFFFF"/>
                </a:solidFill>
                <a:latin typeface="Times New Roman"/>
                <a:ea typeface="Times New Roman"/>
                <a:cs typeface="Times New Roman"/>
                <a:sym typeface="Times New Roman"/>
              </a:rPr>
              <a:t> </a:t>
            </a:r>
            <a:r>
              <a:rPr lang="en-US" sz="3200" dirty="0" err="1">
                <a:solidFill>
                  <a:srgbClr val="FFFFFF"/>
                </a:solidFill>
                <a:latin typeface="Times New Roman"/>
                <a:ea typeface="Times New Roman"/>
                <a:cs typeface="Times New Roman"/>
                <a:sym typeface="Times New Roman"/>
              </a:rPr>
              <a:t>couvraient</a:t>
            </a:r>
            <a:r>
              <a:rPr lang="en-US" sz="3200" dirty="0">
                <a:solidFill>
                  <a:srgbClr val="FFFFFF"/>
                </a:solidFill>
                <a:latin typeface="Times New Roman"/>
                <a:ea typeface="Times New Roman"/>
                <a:cs typeface="Times New Roman"/>
                <a:sym typeface="Times New Roman"/>
              </a:rPr>
              <a:t> une période </a:t>
            </a:r>
            <a:r>
              <a:rPr lang="en-US" sz="3200" dirty="0" err="1">
                <a:solidFill>
                  <a:srgbClr val="FFFFFF"/>
                </a:solidFill>
                <a:latin typeface="Times New Roman"/>
                <a:ea typeface="Times New Roman"/>
                <a:cs typeface="Times New Roman"/>
                <a:sym typeface="Times New Roman"/>
              </a:rPr>
              <a:t>allant</a:t>
            </a:r>
            <a:r>
              <a:rPr lang="en-US" sz="3200" dirty="0">
                <a:solidFill>
                  <a:srgbClr val="FFFFFF"/>
                </a:solidFill>
                <a:latin typeface="Times New Roman"/>
                <a:ea typeface="Times New Roman"/>
                <a:cs typeface="Times New Roman"/>
                <a:sym typeface="Times New Roman"/>
              </a:rPr>
              <a:t> de 1960 à 2023, </a:t>
            </a:r>
            <a:r>
              <a:rPr lang="en-US" sz="3200" dirty="0" err="1">
                <a:solidFill>
                  <a:srgbClr val="FFFFFF"/>
                </a:solidFill>
                <a:latin typeface="Times New Roman"/>
                <a:ea typeface="Times New Roman"/>
                <a:cs typeface="Times New Roman"/>
                <a:sym typeface="Times New Roman"/>
              </a:rPr>
              <a:t>incluant</a:t>
            </a:r>
            <a:r>
              <a:rPr lang="en-US" sz="3200" dirty="0">
                <a:solidFill>
                  <a:srgbClr val="FFFFFF"/>
                </a:solidFill>
                <a:latin typeface="Times New Roman"/>
                <a:ea typeface="Times New Roman"/>
                <a:cs typeface="Times New Roman"/>
                <a:sym typeface="Times New Roman"/>
              </a:rPr>
              <a:t> divers indicateurs sanitaires.</a:t>
            </a:r>
          </a:p>
          <a:p>
            <a:pPr algn="just">
              <a:lnSpc>
                <a:spcPts val="4480"/>
              </a:lnSpc>
              <a:spcBef>
                <a:spcPct val="0"/>
              </a:spcBef>
            </a:pPr>
            <a:endParaRPr lang="en-US" sz="3200" dirty="0">
              <a:solidFill>
                <a:srgbClr val="FFFFFF"/>
              </a:solidFill>
              <a:latin typeface="Times New Roman"/>
              <a:ea typeface="Times New Roman"/>
              <a:cs typeface="Times New Roman"/>
              <a:sym typeface="Times New Roman"/>
            </a:endParaRPr>
          </a:p>
        </p:txBody>
      </p:sp>
      <p:sp>
        <p:nvSpPr>
          <p:cNvPr id="6" name="TextBox 6"/>
          <p:cNvSpPr txBox="1"/>
          <p:nvPr/>
        </p:nvSpPr>
        <p:spPr>
          <a:xfrm>
            <a:off x="3995279" y="811992"/>
            <a:ext cx="10297442" cy="1327150"/>
          </a:xfrm>
          <a:prstGeom prst="rect">
            <a:avLst/>
          </a:prstGeom>
        </p:spPr>
        <p:txBody>
          <a:bodyPr lIns="0" tIns="0" rIns="0" bIns="0" rtlCol="0" anchor="t">
            <a:spAutoFit/>
          </a:bodyPr>
          <a:lstStyle/>
          <a:p>
            <a:pPr algn="ctr">
              <a:lnSpc>
                <a:spcPts val="9799"/>
              </a:lnSpc>
              <a:spcBef>
                <a:spcPct val="0"/>
              </a:spcBef>
            </a:pPr>
            <a:r>
              <a:rPr lang="en-US" sz="6999">
                <a:solidFill>
                  <a:srgbClr val="374C7A"/>
                </a:solidFill>
                <a:latin typeface="Times New Roman"/>
                <a:ea typeface="Times New Roman"/>
                <a:cs typeface="Times New Roman"/>
                <a:sym typeface="Times New Roman"/>
              </a:rPr>
              <a:t>EXTRACTION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CAAC4FF5-CF88-A061-79AD-CC7C6F82A70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FD8399C-BBD1-8953-31DC-0FD29677DC29}"/>
              </a:ext>
            </a:extLst>
          </p:cNvPr>
          <p:cNvGrpSpPr/>
          <p:nvPr/>
        </p:nvGrpSpPr>
        <p:grpSpPr>
          <a:xfrm>
            <a:off x="8150784" y="0"/>
            <a:ext cx="10137216" cy="10477500"/>
            <a:chOff x="0" y="0"/>
            <a:chExt cx="2543763" cy="2709333"/>
          </a:xfrm>
        </p:grpSpPr>
        <p:sp>
          <p:nvSpPr>
            <p:cNvPr id="4" name="Freeform 4">
              <a:extLst>
                <a:ext uri="{FF2B5EF4-FFF2-40B4-BE49-F238E27FC236}">
                  <a16:creationId xmlns:a16="http://schemas.microsoft.com/office/drawing/2014/main" id="{5D00D8EA-FE46-1BD6-BC2B-432F612CDE78}"/>
                </a:ext>
              </a:extLst>
            </p:cNvPr>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a:extLst>
                <a:ext uri="{FF2B5EF4-FFF2-40B4-BE49-F238E27FC236}">
                  <a16:creationId xmlns:a16="http://schemas.microsoft.com/office/drawing/2014/main" id="{65F7BE2D-5735-1DCC-913F-80F64E06EE42}"/>
                </a:ext>
              </a:extLst>
            </p:cNvPr>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a:extLst>
              <a:ext uri="{FF2B5EF4-FFF2-40B4-BE49-F238E27FC236}">
                <a16:creationId xmlns:a16="http://schemas.microsoft.com/office/drawing/2014/main" id="{3B97354C-5514-6B97-0631-BC879D48DFAE}"/>
              </a:ext>
            </a:extLst>
          </p:cNvPr>
          <p:cNvSpPr txBox="1"/>
          <p:nvPr/>
        </p:nvSpPr>
        <p:spPr>
          <a:xfrm>
            <a:off x="8229600" y="428950"/>
            <a:ext cx="8245699" cy="690638"/>
          </a:xfrm>
          <a:prstGeom prst="rect">
            <a:avLst/>
          </a:prstGeom>
        </p:spPr>
        <p:txBody>
          <a:bodyPr lIns="0" tIns="0" rIns="0" bIns="0" rtlCol="0" anchor="t">
            <a:spAutoFit/>
          </a:bodyPr>
          <a:lstStyle/>
          <a:p>
            <a:pPr marL="0" lvl="0" indent="0" algn="ctr">
              <a:lnSpc>
                <a:spcPts val="5687"/>
              </a:lnSpc>
              <a:spcBef>
                <a:spcPct val="0"/>
              </a:spcBef>
            </a:pPr>
            <a:r>
              <a:rPr lang="en-US" sz="4739" b="1" dirty="0">
                <a:solidFill>
                  <a:srgbClr val="FFFFFF"/>
                </a:solidFill>
                <a:latin typeface="Times New Roman" panose="02020603050405020304" pitchFamily="18" charset="0"/>
                <a:ea typeface="Now Bold"/>
                <a:cs typeface="Times New Roman" panose="02020603050405020304" pitchFamily="18" charset="0"/>
                <a:sym typeface="Now Bold"/>
              </a:rPr>
              <a:t>Etapes pour extraction </a:t>
            </a:r>
          </a:p>
        </p:txBody>
      </p:sp>
      <p:sp>
        <p:nvSpPr>
          <p:cNvPr id="7" name="TextBox 7">
            <a:extLst>
              <a:ext uri="{FF2B5EF4-FFF2-40B4-BE49-F238E27FC236}">
                <a16:creationId xmlns:a16="http://schemas.microsoft.com/office/drawing/2014/main" id="{2A3BB74B-E53C-38F1-926E-B5A85522C029}"/>
              </a:ext>
            </a:extLst>
          </p:cNvPr>
          <p:cNvSpPr txBox="1"/>
          <p:nvPr/>
        </p:nvSpPr>
        <p:spPr>
          <a:xfrm>
            <a:off x="8839200" y="1714500"/>
            <a:ext cx="8103158" cy="8886472"/>
          </a:xfrm>
          <a:prstGeom prst="rect">
            <a:avLst/>
          </a:prstGeom>
        </p:spPr>
        <p:txBody>
          <a:bodyPr wrap="square" lIns="0" tIns="0" rIns="0" bIns="0" rtlCol="0" anchor="t">
            <a:spAutoFit/>
          </a:bodyPr>
          <a:lstStyle/>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Objectif : Récupérer et compiler divers indicateurs sanitaires et  socio-économiques pour analyse.</a:t>
            </a: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Source : API World Bank</a:t>
            </a: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Indicateurs : Population, santé, dépenses de santé, infrastructures, etc. </a:t>
            </a:r>
          </a:p>
          <a:p>
            <a:pPr algn="just">
              <a:buFont typeface="Arial" panose="020B0604020202020204" pitchFamily="34" charset="0"/>
              <a:buChar char="•"/>
            </a:pPr>
            <a:endParaRPr lang="fr-FR" sz="2800" dirty="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fr-FR" sz="2800" dirty="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Nombre total d’indicateurs: 34</a:t>
            </a:r>
          </a:p>
          <a:p>
            <a:pPr algn="just">
              <a:buFont typeface="Arial" panose="020B0604020202020204" pitchFamily="34" charset="0"/>
              <a:buChar char="•"/>
            </a:pPr>
            <a:endParaRPr lang="fr-FR" sz="2800" dirty="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URL Base: construite pour accéder aux indicateurs par pays</a:t>
            </a:r>
          </a:p>
          <a:p>
            <a:pPr algn="just">
              <a:buFont typeface="Arial" panose="020B0604020202020204" pitchFamily="34" charset="0"/>
              <a:buChar char="•"/>
            </a:pPr>
            <a:endParaRPr lang="fr-FR" sz="2800" dirty="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Boucle sur chaque code de pays </a:t>
            </a:r>
          </a:p>
          <a:p>
            <a:pPr algn="just">
              <a:buFont typeface="Arial" panose="020B0604020202020204" pitchFamily="34" charset="0"/>
              <a:buChar char="•"/>
            </a:pPr>
            <a:endParaRPr lang="fr-FR" sz="2800" dirty="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Choix des indicateurs pertinents pour la problématique</a:t>
            </a:r>
          </a:p>
          <a:p>
            <a:pPr algn="just">
              <a:buFont typeface="Arial" panose="020B0604020202020204" pitchFamily="34" charset="0"/>
              <a:buChar char="•"/>
            </a:pPr>
            <a:endParaRPr lang="fr-FR" sz="2800" dirty="0">
              <a:solidFill>
                <a:schemeClr val="bg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fr-FR" sz="2800" dirty="0">
                <a:solidFill>
                  <a:schemeClr val="bg1"/>
                </a:solidFill>
                <a:latin typeface="Times New Roman" panose="02020603050405020304" pitchFamily="18" charset="0"/>
                <a:cs typeface="Times New Roman" panose="02020603050405020304" pitchFamily="18" charset="0"/>
              </a:rPr>
              <a:t>Concaténation des Dataframe pour chaque indicateur dans un </a:t>
            </a:r>
            <a:r>
              <a:rPr lang="fr-FR" sz="2800" b="1" dirty="0">
                <a:solidFill>
                  <a:schemeClr val="bg1"/>
                </a:solidFill>
                <a:latin typeface="Times New Roman" panose="02020603050405020304" pitchFamily="18" charset="0"/>
                <a:cs typeface="Times New Roman" panose="02020603050405020304" pitchFamily="18" charset="0"/>
              </a:rPr>
              <a:t>Dataframe unique</a:t>
            </a:r>
            <a:r>
              <a:rPr lang="fr-FR" sz="2800" dirty="0">
                <a:solidFill>
                  <a:schemeClr val="bg1"/>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endParaRPr lang="fr-FR" sz="2400" dirty="0">
              <a:solidFill>
                <a:schemeClr val="bg1"/>
              </a:solidFill>
            </a:endParaRPr>
          </a:p>
          <a:p>
            <a:pPr algn="just">
              <a:buFont typeface="Arial" panose="020B0604020202020204" pitchFamily="34" charset="0"/>
              <a:buChar char="•"/>
            </a:pPr>
            <a:endParaRPr lang="fr-FR" sz="2400" dirty="0">
              <a:solidFill>
                <a:schemeClr val="bg1"/>
              </a:solidFill>
            </a:endParaRPr>
          </a:p>
          <a:p>
            <a:pPr marL="0" lvl="0" indent="0" algn="just">
              <a:lnSpc>
                <a:spcPts val="3164"/>
              </a:lnSpc>
              <a:spcBef>
                <a:spcPct val="0"/>
              </a:spcBef>
            </a:pPr>
            <a:endParaRPr lang="en-US" sz="2293" dirty="0">
              <a:solidFill>
                <a:schemeClr val="bg1"/>
              </a:solidFill>
              <a:latin typeface="DM Sans"/>
              <a:ea typeface="DM Sans"/>
              <a:cs typeface="DM Sans"/>
              <a:sym typeface="DM Sans"/>
            </a:endParaRPr>
          </a:p>
        </p:txBody>
      </p:sp>
      <p:pic>
        <p:nvPicPr>
          <p:cNvPr id="2054" name="Picture 6" descr="ETL Tutorial – Extract, Transform, and Load - Police Data Initiative">
            <a:extLst>
              <a:ext uri="{FF2B5EF4-FFF2-40B4-BE49-F238E27FC236}">
                <a16:creationId xmlns:a16="http://schemas.microsoft.com/office/drawing/2014/main" id="{4917AEAD-A59E-9655-553D-1845369BF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986"/>
            <a:ext cx="8150784" cy="595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ETL (Extract, Transform, Load)? | Data Basecamp">
            <a:extLst>
              <a:ext uri="{FF2B5EF4-FFF2-40B4-BE49-F238E27FC236}">
                <a16:creationId xmlns:a16="http://schemas.microsoft.com/office/drawing/2014/main" id="{27D65B35-9B22-885E-F2F0-F570699BE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39257"/>
            <a:ext cx="8229600" cy="433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6" name="Group 6"/>
          <p:cNvGrpSpPr/>
          <p:nvPr/>
        </p:nvGrpSpPr>
        <p:grpSpPr>
          <a:xfrm rot="5400000">
            <a:off x="8513348" y="1676216"/>
            <a:ext cx="518653" cy="403322"/>
            <a:chOff x="0" y="0"/>
            <a:chExt cx="812800" cy="632061"/>
          </a:xfrm>
        </p:grpSpPr>
        <p:sp>
          <p:nvSpPr>
            <p:cNvPr id="7" name="Freeform 7"/>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8" name="TextBox 8"/>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rot="5400000">
            <a:off x="8513348" y="3312446"/>
            <a:ext cx="518653" cy="403322"/>
            <a:chOff x="0" y="0"/>
            <a:chExt cx="812800" cy="632061"/>
          </a:xfrm>
        </p:grpSpPr>
        <p:sp>
          <p:nvSpPr>
            <p:cNvPr id="10" name="Freeform 10"/>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11" name="TextBox 11"/>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rot="5400000">
            <a:off x="8513348" y="4941839"/>
            <a:ext cx="518653" cy="403322"/>
            <a:chOff x="0" y="0"/>
            <a:chExt cx="812800" cy="632061"/>
          </a:xfrm>
        </p:grpSpPr>
        <p:sp>
          <p:nvSpPr>
            <p:cNvPr id="13" name="Freeform 13"/>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14" name="TextBox 14"/>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5" name="Group 15"/>
          <p:cNvGrpSpPr/>
          <p:nvPr/>
        </p:nvGrpSpPr>
        <p:grpSpPr>
          <a:xfrm rot="5400000">
            <a:off x="8513348" y="6593231"/>
            <a:ext cx="518653" cy="403322"/>
            <a:chOff x="0" y="0"/>
            <a:chExt cx="812800" cy="632061"/>
          </a:xfrm>
        </p:grpSpPr>
        <p:sp>
          <p:nvSpPr>
            <p:cNvPr id="16" name="Freeform 16"/>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17" name="TextBox 17"/>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8" name="Group 18"/>
          <p:cNvGrpSpPr/>
          <p:nvPr/>
        </p:nvGrpSpPr>
        <p:grpSpPr>
          <a:xfrm rot="5400000">
            <a:off x="8513348" y="8243793"/>
            <a:ext cx="518653" cy="403322"/>
            <a:chOff x="0" y="0"/>
            <a:chExt cx="812800" cy="632061"/>
          </a:xfrm>
        </p:grpSpPr>
        <p:sp>
          <p:nvSpPr>
            <p:cNvPr id="19" name="Freeform 19"/>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20" name="TextBox 20"/>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9288463" y="3188105"/>
            <a:ext cx="2492805" cy="55430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02</a:t>
            </a:r>
          </a:p>
        </p:txBody>
      </p:sp>
      <p:sp>
        <p:nvSpPr>
          <p:cNvPr id="22" name="TextBox 22"/>
          <p:cNvSpPr txBox="1"/>
          <p:nvPr/>
        </p:nvSpPr>
        <p:spPr>
          <a:xfrm>
            <a:off x="9288463" y="1542718"/>
            <a:ext cx="2492805" cy="55430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01</a:t>
            </a:r>
          </a:p>
        </p:txBody>
      </p:sp>
      <p:sp>
        <p:nvSpPr>
          <p:cNvPr id="23" name="TextBox 23"/>
          <p:cNvSpPr txBox="1"/>
          <p:nvPr/>
        </p:nvSpPr>
        <p:spPr>
          <a:xfrm>
            <a:off x="9286803" y="4808341"/>
            <a:ext cx="2492805" cy="55430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03</a:t>
            </a:r>
          </a:p>
        </p:txBody>
      </p:sp>
      <p:sp>
        <p:nvSpPr>
          <p:cNvPr id="24" name="TextBox 24"/>
          <p:cNvSpPr txBox="1"/>
          <p:nvPr/>
        </p:nvSpPr>
        <p:spPr>
          <a:xfrm>
            <a:off x="9288463" y="6459734"/>
            <a:ext cx="2492805" cy="55430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04</a:t>
            </a:r>
          </a:p>
        </p:txBody>
      </p:sp>
      <p:sp>
        <p:nvSpPr>
          <p:cNvPr id="25" name="TextBox 25"/>
          <p:cNvSpPr txBox="1"/>
          <p:nvPr/>
        </p:nvSpPr>
        <p:spPr>
          <a:xfrm>
            <a:off x="9288463" y="8082551"/>
            <a:ext cx="2492805" cy="55430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05</a:t>
            </a:r>
          </a:p>
        </p:txBody>
      </p:sp>
      <p:sp>
        <p:nvSpPr>
          <p:cNvPr id="26" name="TextBox 26"/>
          <p:cNvSpPr txBox="1"/>
          <p:nvPr/>
        </p:nvSpPr>
        <p:spPr>
          <a:xfrm>
            <a:off x="11111933" y="1602434"/>
            <a:ext cx="6147367" cy="1031439"/>
          </a:xfrm>
          <a:prstGeom prst="rect">
            <a:avLst/>
          </a:prstGeom>
        </p:spPr>
        <p:txBody>
          <a:bodyPr lIns="0" tIns="0" rIns="0" bIns="0" rtlCol="0" anchor="t">
            <a:spAutoFit/>
          </a:bodyPr>
          <a:lstStyle/>
          <a:p>
            <a:pPr algn="just">
              <a:lnSpc>
                <a:spcPts val="4442"/>
              </a:lnSpc>
            </a:pPr>
            <a:r>
              <a:rPr lang="en-US" sz="3525" dirty="0" err="1">
                <a:solidFill>
                  <a:srgbClr val="FFFFFF"/>
                </a:solidFill>
                <a:latin typeface="Almarai"/>
                <a:ea typeface="Almarai"/>
                <a:cs typeface="Almarai"/>
                <a:sym typeface="Almarai"/>
              </a:rPr>
              <a:t>L’esperance</a:t>
            </a:r>
            <a:r>
              <a:rPr lang="en-US" sz="3525" dirty="0">
                <a:solidFill>
                  <a:srgbClr val="FFFFFF"/>
                </a:solidFill>
                <a:latin typeface="Almarai"/>
                <a:ea typeface="Almarai"/>
                <a:cs typeface="Almarai"/>
                <a:sym typeface="Almarai"/>
              </a:rPr>
              <a:t> de vie</a:t>
            </a:r>
          </a:p>
          <a:p>
            <a:pPr marL="0" lvl="0" indent="0" algn="just">
              <a:lnSpc>
                <a:spcPts val="3694"/>
              </a:lnSpc>
            </a:pPr>
            <a:endParaRPr lang="en-US" sz="3525" dirty="0">
              <a:solidFill>
                <a:srgbClr val="FFFFFF"/>
              </a:solidFill>
              <a:latin typeface="Almarai"/>
              <a:ea typeface="Almarai"/>
              <a:cs typeface="Almarai"/>
              <a:sym typeface="Almarai"/>
            </a:endParaRPr>
          </a:p>
        </p:txBody>
      </p:sp>
      <p:sp>
        <p:nvSpPr>
          <p:cNvPr id="27" name="TextBox 27"/>
          <p:cNvSpPr txBox="1"/>
          <p:nvPr/>
        </p:nvSpPr>
        <p:spPr>
          <a:xfrm>
            <a:off x="11295064" y="2999298"/>
            <a:ext cx="4490889" cy="921111"/>
          </a:xfrm>
          <a:prstGeom prst="rect">
            <a:avLst/>
          </a:prstGeom>
        </p:spPr>
        <p:txBody>
          <a:bodyPr lIns="0" tIns="0" rIns="0" bIns="0" rtlCol="0" anchor="t">
            <a:spAutoFit/>
          </a:bodyPr>
          <a:lstStyle/>
          <a:p>
            <a:pPr algn="just">
              <a:lnSpc>
                <a:spcPts val="3615"/>
              </a:lnSpc>
            </a:pPr>
            <a:r>
              <a:rPr lang="en-US" sz="2869" dirty="0">
                <a:solidFill>
                  <a:srgbClr val="FFFFFF"/>
                </a:solidFill>
                <a:latin typeface="Almarai"/>
                <a:ea typeface="Almarai"/>
                <a:cs typeface="Almarai"/>
                <a:sym typeface="Almarai"/>
              </a:rPr>
              <a:t>Le taux de mortalité infantile</a:t>
            </a:r>
          </a:p>
          <a:p>
            <a:pPr marL="0" lvl="0" indent="0" algn="just">
              <a:lnSpc>
                <a:spcPts val="3615"/>
              </a:lnSpc>
            </a:pPr>
            <a:endParaRPr lang="en-US" sz="2869" dirty="0">
              <a:solidFill>
                <a:srgbClr val="FFFFFF"/>
              </a:solidFill>
              <a:latin typeface="Almarai"/>
              <a:ea typeface="Almarai"/>
              <a:cs typeface="Almarai"/>
              <a:sym typeface="Almarai"/>
            </a:endParaRPr>
          </a:p>
        </p:txBody>
      </p:sp>
      <p:sp>
        <p:nvSpPr>
          <p:cNvPr id="28" name="TextBox 28"/>
          <p:cNvSpPr txBox="1"/>
          <p:nvPr/>
        </p:nvSpPr>
        <p:spPr>
          <a:xfrm>
            <a:off x="11401012" y="4406453"/>
            <a:ext cx="6251769" cy="1312398"/>
          </a:xfrm>
          <a:prstGeom prst="rect">
            <a:avLst/>
          </a:prstGeom>
        </p:spPr>
        <p:txBody>
          <a:bodyPr lIns="0" tIns="0" rIns="0" bIns="0" rtlCol="0" anchor="t">
            <a:spAutoFit/>
          </a:bodyPr>
          <a:lstStyle/>
          <a:p>
            <a:pPr algn="just">
              <a:lnSpc>
                <a:spcPts val="3489"/>
              </a:lnSpc>
            </a:pPr>
            <a:r>
              <a:rPr lang="en-US" sz="2769" dirty="0">
                <a:solidFill>
                  <a:srgbClr val="FFFFFF"/>
                </a:solidFill>
                <a:latin typeface="Times New Roman" panose="02020603050405020304" pitchFamily="18" charset="0"/>
                <a:ea typeface="Almarai"/>
                <a:cs typeface="Times New Roman" panose="02020603050405020304" pitchFamily="18" charset="0"/>
                <a:sym typeface="Almarai"/>
              </a:rPr>
              <a:t>Les</a:t>
            </a:r>
            <a:r>
              <a:rPr lang="en-US" sz="2769" dirty="0">
                <a:solidFill>
                  <a:srgbClr val="FFFFFF"/>
                </a:solidFill>
                <a:latin typeface="Almarai"/>
                <a:ea typeface="Almarai"/>
                <a:cs typeface="Almarai"/>
                <a:sym typeface="Almarai"/>
              </a:rPr>
              <a:t> dépenses publiques de santé en </a:t>
            </a:r>
            <a:r>
              <a:rPr lang="en-US" sz="2769" dirty="0" err="1">
                <a:solidFill>
                  <a:srgbClr val="FFFFFF"/>
                </a:solidFill>
                <a:latin typeface="Almarai"/>
                <a:ea typeface="Almarai"/>
                <a:cs typeface="Almarai"/>
                <a:sym typeface="Almarai"/>
              </a:rPr>
              <a:t>pourcentage</a:t>
            </a:r>
            <a:r>
              <a:rPr lang="en-US" sz="2769" dirty="0">
                <a:solidFill>
                  <a:srgbClr val="FFFFFF"/>
                </a:solidFill>
                <a:latin typeface="Almarai"/>
                <a:ea typeface="Almarai"/>
                <a:cs typeface="Almarai"/>
                <a:sym typeface="Almarai"/>
              </a:rPr>
              <a:t> des dépenses </a:t>
            </a:r>
            <a:r>
              <a:rPr lang="en-US" sz="2769" dirty="0" err="1">
                <a:solidFill>
                  <a:srgbClr val="FFFFFF"/>
                </a:solidFill>
                <a:latin typeface="Almarai"/>
                <a:ea typeface="Almarai"/>
                <a:cs typeface="Almarai"/>
                <a:sym typeface="Almarai"/>
              </a:rPr>
              <a:t>totales</a:t>
            </a:r>
            <a:endParaRPr lang="en-US" sz="2769" dirty="0">
              <a:solidFill>
                <a:srgbClr val="FFFFFF"/>
              </a:solidFill>
              <a:latin typeface="Almarai"/>
              <a:ea typeface="Almarai"/>
              <a:cs typeface="Almarai"/>
              <a:sym typeface="Almarai"/>
            </a:endParaRPr>
          </a:p>
          <a:p>
            <a:pPr marL="0" lvl="0" indent="0" algn="just">
              <a:lnSpc>
                <a:spcPts val="3489"/>
              </a:lnSpc>
            </a:pPr>
            <a:endParaRPr lang="en-US" sz="2769" dirty="0">
              <a:solidFill>
                <a:srgbClr val="FFFFFF"/>
              </a:solidFill>
              <a:latin typeface="Almarai"/>
              <a:ea typeface="Almarai"/>
              <a:cs typeface="Almarai"/>
              <a:sym typeface="Almarai"/>
            </a:endParaRPr>
          </a:p>
        </p:txBody>
      </p:sp>
      <p:sp>
        <p:nvSpPr>
          <p:cNvPr id="29" name="TextBox 29"/>
          <p:cNvSpPr txBox="1"/>
          <p:nvPr/>
        </p:nvSpPr>
        <p:spPr>
          <a:xfrm>
            <a:off x="11536561" y="6412714"/>
            <a:ext cx="4862608" cy="1014075"/>
          </a:xfrm>
          <a:prstGeom prst="rect">
            <a:avLst/>
          </a:prstGeom>
        </p:spPr>
        <p:txBody>
          <a:bodyPr lIns="0" tIns="0" rIns="0" bIns="0" rtlCol="0" anchor="t">
            <a:spAutoFit/>
          </a:bodyPr>
          <a:lstStyle/>
          <a:p>
            <a:pPr algn="just">
              <a:lnSpc>
                <a:spcPts val="3993"/>
              </a:lnSpc>
            </a:pPr>
            <a:r>
              <a:rPr lang="en-US" sz="3169" dirty="0">
                <a:solidFill>
                  <a:srgbClr val="FFFFFF"/>
                </a:solidFill>
                <a:latin typeface="Almarai"/>
                <a:ea typeface="Almarai"/>
                <a:cs typeface="Almarai"/>
                <a:sym typeface="Almarai"/>
              </a:rPr>
              <a:t>La densité de population</a:t>
            </a:r>
          </a:p>
          <a:p>
            <a:pPr marL="0" lvl="0" indent="0" algn="just">
              <a:lnSpc>
                <a:spcPts val="3993"/>
              </a:lnSpc>
            </a:pPr>
            <a:endParaRPr lang="en-US" sz="3169" dirty="0">
              <a:solidFill>
                <a:srgbClr val="FFFFFF"/>
              </a:solidFill>
              <a:latin typeface="Almarai"/>
              <a:ea typeface="Almarai"/>
              <a:cs typeface="Almarai"/>
              <a:sym typeface="Almarai"/>
            </a:endParaRPr>
          </a:p>
        </p:txBody>
      </p:sp>
      <p:sp>
        <p:nvSpPr>
          <p:cNvPr id="30" name="TextBox 30"/>
          <p:cNvSpPr txBox="1"/>
          <p:nvPr/>
        </p:nvSpPr>
        <p:spPr>
          <a:xfrm>
            <a:off x="11536561" y="8120651"/>
            <a:ext cx="4470179" cy="846386"/>
          </a:xfrm>
          <a:prstGeom prst="rect">
            <a:avLst/>
          </a:prstGeom>
        </p:spPr>
        <p:txBody>
          <a:bodyPr lIns="0" tIns="0" rIns="0" bIns="0" rtlCol="0" anchor="t">
            <a:spAutoFit/>
          </a:bodyPr>
          <a:lstStyle/>
          <a:p>
            <a:pPr algn="just">
              <a:lnSpc>
                <a:spcPts val="3580"/>
              </a:lnSpc>
            </a:pPr>
            <a:r>
              <a:rPr lang="en-US" sz="2841" dirty="0">
                <a:solidFill>
                  <a:srgbClr val="FFFFFF"/>
                </a:solidFill>
                <a:latin typeface="Almarai"/>
                <a:ea typeface="Almarai"/>
                <a:cs typeface="Almarai"/>
                <a:sym typeface="Almarai"/>
              </a:rPr>
              <a:t>La  population </a:t>
            </a:r>
            <a:r>
              <a:rPr lang="en-US" sz="2841" dirty="0" err="1">
                <a:solidFill>
                  <a:srgbClr val="FFFFFF"/>
                </a:solidFill>
                <a:latin typeface="Almarai"/>
                <a:ea typeface="Almarai"/>
                <a:cs typeface="Almarai"/>
                <a:sym typeface="Almarai"/>
              </a:rPr>
              <a:t>urbaine</a:t>
            </a:r>
            <a:r>
              <a:rPr lang="en-US" sz="2841" dirty="0">
                <a:solidFill>
                  <a:srgbClr val="FFFFFF"/>
                </a:solidFill>
                <a:latin typeface="Almarai"/>
                <a:ea typeface="Almarai"/>
                <a:cs typeface="Almarai"/>
                <a:sym typeface="Almarai"/>
              </a:rPr>
              <a:t> </a:t>
            </a:r>
            <a:r>
              <a:rPr lang="en-US" sz="2841" dirty="0" err="1">
                <a:solidFill>
                  <a:srgbClr val="FFFFFF"/>
                </a:solidFill>
                <a:latin typeface="Almarai"/>
                <a:ea typeface="Almarai"/>
                <a:cs typeface="Almarai"/>
                <a:sym typeface="Almarai"/>
              </a:rPr>
              <a:t>totale</a:t>
            </a:r>
            <a:endParaRPr lang="en-US" sz="2841" dirty="0">
              <a:solidFill>
                <a:srgbClr val="FFFFFF"/>
              </a:solidFill>
              <a:latin typeface="Almarai"/>
              <a:ea typeface="Almarai"/>
              <a:cs typeface="Almarai"/>
              <a:sym typeface="Almarai"/>
            </a:endParaRPr>
          </a:p>
          <a:p>
            <a:pPr marL="0" lvl="0" indent="0" algn="just">
              <a:lnSpc>
                <a:spcPts val="2950"/>
              </a:lnSpc>
            </a:pPr>
            <a:endParaRPr lang="en-US" sz="2841" dirty="0">
              <a:solidFill>
                <a:srgbClr val="FFFFFF"/>
              </a:solidFill>
              <a:latin typeface="Almarai"/>
              <a:ea typeface="Almarai"/>
              <a:cs typeface="Almarai"/>
              <a:sym typeface="Almarai"/>
            </a:endParaRPr>
          </a:p>
        </p:txBody>
      </p:sp>
      <p:grpSp>
        <p:nvGrpSpPr>
          <p:cNvPr id="31" name="Group 31"/>
          <p:cNvGrpSpPr/>
          <p:nvPr/>
        </p:nvGrpSpPr>
        <p:grpSpPr>
          <a:xfrm>
            <a:off x="17259300" y="2066886"/>
            <a:ext cx="5754080" cy="8220114"/>
            <a:chOff x="0" y="0"/>
            <a:chExt cx="4445000" cy="6350000"/>
          </a:xfrm>
        </p:grpSpPr>
        <p:sp>
          <p:nvSpPr>
            <p:cNvPr id="32" name="Freeform 3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3" name="Group 33"/>
          <p:cNvGrpSpPr/>
          <p:nvPr/>
        </p:nvGrpSpPr>
        <p:grpSpPr>
          <a:xfrm rot="-10800000">
            <a:off x="-4533696" y="169116"/>
            <a:ext cx="5754080" cy="8220114"/>
            <a:chOff x="0" y="0"/>
            <a:chExt cx="4445000" cy="6350000"/>
          </a:xfrm>
        </p:grpSpPr>
        <p:sp>
          <p:nvSpPr>
            <p:cNvPr id="34" name="Freeform 3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35" name="TextBox 35"/>
          <p:cNvSpPr txBox="1"/>
          <p:nvPr/>
        </p:nvSpPr>
        <p:spPr>
          <a:xfrm>
            <a:off x="157115" y="4495311"/>
            <a:ext cx="6876976" cy="2026196"/>
          </a:xfrm>
          <a:prstGeom prst="rect">
            <a:avLst/>
          </a:prstGeom>
        </p:spPr>
        <p:txBody>
          <a:bodyPr lIns="0" tIns="0" rIns="0" bIns="0" rtlCol="0" anchor="t">
            <a:spAutoFit/>
          </a:bodyPr>
          <a:lstStyle/>
          <a:p>
            <a:pPr marL="0" lvl="0" indent="0" algn="l">
              <a:lnSpc>
                <a:spcPts val="7884"/>
              </a:lnSpc>
              <a:spcBef>
                <a:spcPct val="0"/>
              </a:spcBef>
            </a:pPr>
            <a:r>
              <a:rPr lang="en-US" sz="6570" b="1" dirty="0">
                <a:solidFill>
                  <a:srgbClr val="FFFFFF"/>
                </a:solidFill>
                <a:latin typeface="Times New Roman" panose="02020603050405020304" pitchFamily="18" charset="0"/>
                <a:ea typeface="Almarai Bold"/>
                <a:cs typeface="Times New Roman" panose="02020603050405020304" pitchFamily="18" charset="0"/>
                <a:sym typeface="Almarai Bold"/>
              </a:rPr>
              <a:t>Indicateurs retenus</a:t>
            </a:r>
          </a:p>
        </p:txBody>
      </p:sp>
      <p:sp>
        <p:nvSpPr>
          <p:cNvPr id="36" name="TextBox 36"/>
          <p:cNvSpPr txBox="1"/>
          <p:nvPr/>
        </p:nvSpPr>
        <p:spPr>
          <a:xfrm>
            <a:off x="9288463" y="9272480"/>
            <a:ext cx="2492805" cy="55430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06</a:t>
            </a:r>
          </a:p>
        </p:txBody>
      </p:sp>
      <p:grpSp>
        <p:nvGrpSpPr>
          <p:cNvPr id="37" name="Group 37"/>
          <p:cNvGrpSpPr/>
          <p:nvPr/>
        </p:nvGrpSpPr>
        <p:grpSpPr>
          <a:xfrm rot="5400000">
            <a:off x="8513348" y="9315965"/>
            <a:ext cx="518653" cy="403322"/>
            <a:chOff x="0" y="0"/>
            <a:chExt cx="812800" cy="632061"/>
          </a:xfrm>
        </p:grpSpPr>
        <p:sp>
          <p:nvSpPr>
            <p:cNvPr id="38" name="Freeform 38"/>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39" name="TextBox 39"/>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40" name="TextBox 40"/>
          <p:cNvSpPr txBox="1"/>
          <p:nvPr/>
        </p:nvSpPr>
        <p:spPr>
          <a:xfrm>
            <a:off x="11536561" y="9322654"/>
            <a:ext cx="4470179" cy="846386"/>
          </a:xfrm>
          <a:prstGeom prst="rect">
            <a:avLst/>
          </a:prstGeom>
        </p:spPr>
        <p:txBody>
          <a:bodyPr lIns="0" tIns="0" rIns="0" bIns="0" rtlCol="0" anchor="t">
            <a:spAutoFit/>
          </a:bodyPr>
          <a:lstStyle/>
          <a:p>
            <a:pPr algn="just">
              <a:lnSpc>
                <a:spcPts val="3580"/>
              </a:lnSpc>
            </a:pPr>
            <a:r>
              <a:rPr lang="en-US" sz="2841" dirty="0">
                <a:solidFill>
                  <a:srgbClr val="FFFFFF"/>
                </a:solidFill>
                <a:latin typeface="Times New Roman" panose="02020603050405020304" pitchFamily="18" charset="0"/>
                <a:ea typeface="Almarai"/>
                <a:cs typeface="Times New Roman" panose="02020603050405020304" pitchFamily="18" charset="0"/>
                <a:sym typeface="Almarai"/>
              </a:rPr>
              <a:t>La</a:t>
            </a:r>
            <a:r>
              <a:rPr lang="en-US" sz="2841" dirty="0">
                <a:solidFill>
                  <a:srgbClr val="FFFFFF"/>
                </a:solidFill>
                <a:latin typeface="Almarai"/>
                <a:ea typeface="Almarai"/>
                <a:cs typeface="Almarai"/>
                <a:sym typeface="Almarai"/>
              </a:rPr>
              <a:t> couverture </a:t>
            </a:r>
            <a:r>
              <a:rPr lang="en-US" sz="2841" dirty="0" err="1">
                <a:solidFill>
                  <a:srgbClr val="FFFFFF"/>
                </a:solidFill>
                <a:latin typeface="Almarai"/>
                <a:ea typeface="Almarai"/>
                <a:cs typeface="Almarai"/>
                <a:sym typeface="Almarai"/>
              </a:rPr>
              <a:t>vaccinale</a:t>
            </a:r>
            <a:endParaRPr lang="en-US" sz="2841" dirty="0">
              <a:solidFill>
                <a:srgbClr val="FFFFFF"/>
              </a:solidFill>
              <a:latin typeface="Almarai"/>
              <a:ea typeface="Almarai"/>
              <a:cs typeface="Almarai"/>
              <a:sym typeface="Almarai"/>
            </a:endParaRPr>
          </a:p>
          <a:p>
            <a:pPr marL="0" lvl="0" indent="0" algn="just">
              <a:lnSpc>
                <a:spcPts val="2950"/>
              </a:lnSpc>
            </a:pPr>
            <a:endParaRPr lang="en-US" sz="2841" dirty="0">
              <a:solidFill>
                <a:srgbClr val="FFFFFF"/>
              </a:solidFill>
              <a:latin typeface="Almarai"/>
              <a:ea typeface="Almarai"/>
              <a:cs typeface="Almarai"/>
              <a:sym typeface="Almara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flipV="1">
            <a:off x="12519205" y="6270847"/>
            <a:ext cx="9480190" cy="8032306"/>
          </a:xfrm>
          <a:custGeom>
            <a:avLst/>
            <a:gdLst/>
            <a:ahLst/>
            <a:cxnLst/>
            <a:rect l="l" t="t" r="r" b="b"/>
            <a:pathLst>
              <a:path w="9480190" h="8032306">
                <a:moveTo>
                  <a:pt x="0" y="8032306"/>
                </a:moveTo>
                <a:lnTo>
                  <a:pt x="9480190" y="8032306"/>
                </a:lnTo>
                <a:lnTo>
                  <a:pt x="9480190" y="0"/>
                </a:lnTo>
                <a:lnTo>
                  <a:pt x="0" y="0"/>
                </a:lnTo>
                <a:lnTo>
                  <a:pt x="0" y="803230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17998" y="9498219"/>
            <a:ext cx="4367496" cy="3700460"/>
          </a:xfrm>
          <a:custGeom>
            <a:avLst/>
            <a:gdLst/>
            <a:ahLst/>
            <a:cxnLst/>
            <a:rect l="l" t="t" r="r" b="b"/>
            <a:pathLst>
              <a:path w="4367496" h="3700460">
                <a:moveTo>
                  <a:pt x="0" y="0"/>
                </a:moveTo>
                <a:lnTo>
                  <a:pt x="4367496" y="0"/>
                </a:lnTo>
                <a:lnTo>
                  <a:pt x="4367496" y="3700460"/>
                </a:lnTo>
                <a:lnTo>
                  <a:pt x="0" y="37004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3106025" y="-1754906"/>
            <a:ext cx="6212050" cy="5263301"/>
          </a:xfrm>
          <a:custGeom>
            <a:avLst/>
            <a:gdLst/>
            <a:ahLst/>
            <a:cxnLst/>
            <a:rect l="l" t="t" r="r" b="b"/>
            <a:pathLst>
              <a:path w="6212050" h="5263301">
                <a:moveTo>
                  <a:pt x="6212050" y="0"/>
                </a:moveTo>
                <a:lnTo>
                  <a:pt x="0" y="0"/>
                </a:lnTo>
                <a:lnTo>
                  <a:pt x="0" y="5263301"/>
                </a:lnTo>
                <a:lnTo>
                  <a:pt x="6212050" y="5263301"/>
                </a:lnTo>
                <a:lnTo>
                  <a:pt x="621205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a:grpSpLocks noChangeAspect="1"/>
          </p:cNvGrpSpPr>
          <p:nvPr/>
        </p:nvGrpSpPr>
        <p:grpSpPr>
          <a:xfrm>
            <a:off x="9622460" y="-2794099"/>
            <a:ext cx="11048032" cy="12052399"/>
            <a:chOff x="0" y="0"/>
            <a:chExt cx="4191000" cy="4572000"/>
          </a:xfrm>
        </p:grpSpPr>
        <p:sp>
          <p:nvSpPr>
            <p:cNvPr id="6" name="Freeform 6"/>
            <p:cNvSpPr/>
            <p:nvPr/>
          </p:nvSpPr>
          <p:spPr>
            <a:xfrm>
              <a:off x="-64187" y="-46790"/>
              <a:ext cx="4273220" cy="4649923"/>
            </a:xfrm>
            <a:custGeom>
              <a:avLst/>
              <a:gdLst/>
              <a:ahLst/>
              <a:cxnLst/>
              <a:rect l="l" t="t" r="r" b="b"/>
              <a:pathLst>
                <a:path w="4273220" h="4649923">
                  <a:moveTo>
                    <a:pt x="3283197" y="3832621"/>
                  </a:moveTo>
                  <a:cubicBezTo>
                    <a:pt x="3385716" y="3676732"/>
                    <a:pt x="3484630" y="3518579"/>
                    <a:pt x="3589125" y="3363907"/>
                  </a:cubicBezTo>
                  <a:cubicBezTo>
                    <a:pt x="3724486" y="3159944"/>
                    <a:pt x="3861933" y="2957577"/>
                    <a:pt x="3986089" y="2746485"/>
                  </a:cubicBezTo>
                  <a:cubicBezTo>
                    <a:pt x="4110014" y="2535915"/>
                    <a:pt x="4222944" y="2311151"/>
                    <a:pt x="4248082" y="2068108"/>
                  </a:cubicBezTo>
                  <a:cubicBezTo>
                    <a:pt x="4273220" y="1825066"/>
                    <a:pt x="4194990" y="1558724"/>
                    <a:pt x="3998169" y="1413972"/>
                  </a:cubicBezTo>
                  <a:cubicBezTo>
                    <a:pt x="3780942" y="1254213"/>
                    <a:pt x="3476123" y="1273296"/>
                    <a:pt x="3242451" y="1138737"/>
                  </a:cubicBezTo>
                  <a:cubicBezTo>
                    <a:pt x="3069906" y="1039378"/>
                    <a:pt x="2953818" y="866668"/>
                    <a:pt x="2853097" y="694900"/>
                  </a:cubicBezTo>
                  <a:cubicBezTo>
                    <a:pt x="2752376" y="523133"/>
                    <a:pt x="2657766" y="342442"/>
                    <a:pt x="2509590" y="209440"/>
                  </a:cubicBezTo>
                  <a:cubicBezTo>
                    <a:pt x="2361412" y="76438"/>
                    <a:pt x="2142574" y="0"/>
                    <a:pt x="1959540" y="78370"/>
                  </a:cubicBezTo>
                  <a:cubicBezTo>
                    <a:pt x="1759750" y="163915"/>
                    <a:pt x="1670822" y="393114"/>
                    <a:pt x="1522514" y="551995"/>
                  </a:cubicBezTo>
                  <a:cubicBezTo>
                    <a:pt x="1219201" y="876929"/>
                    <a:pt x="690287" y="885482"/>
                    <a:pt x="360031" y="1182985"/>
                  </a:cubicBezTo>
                  <a:cubicBezTo>
                    <a:pt x="76437" y="1438455"/>
                    <a:pt x="0" y="1876865"/>
                    <a:pt x="123913" y="2237908"/>
                  </a:cubicBezTo>
                  <a:cubicBezTo>
                    <a:pt x="247825" y="2598952"/>
                    <a:pt x="545248" y="2882634"/>
                    <a:pt x="886959" y="3052674"/>
                  </a:cubicBezTo>
                  <a:cubicBezTo>
                    <a:pt x="1065407" y="3141473"/>
                    <a:pt x="1263275" y="3207133"/>
                    <a:pt x="1400344" y="3351855"/>
                  </a:cubicBezTo>
                  <a:cubicBezTo>
                    <a:pt x="1634975" y="3599586"/>
                    <a:pt x="1619291" y="3996824"/>
                    <a:pt x="1804156" y="4283623"/>
                  </a:cubicBezTo>
                  <a:cubicBezTo>
                    <a:pt x="1953732" y="4515674"/>
                    <a:pt x="2228929" y="4649923"/>
                    <a:pt x="2504159" y="4612602"/>
                  </a:cubicBezTo>
                  <a:cubicBezTo>
                    <a:pt x="2818136" y="4570028"/>
                    <a:pt x="2986294" y="4263118"/>
                    <a:pt x="3151167" y="4027804"/>
                  </a:cubicBezTo>
                  <a:cubicBezTo>
                    <a:pt x="3196272" y="3963431"/>
                    <a:pt x="3240054" y="3898226"/>
                    <a:pt x="3283197" y="3832621"/>
                  </a:cubicBezTo>
                  <a:close/>
                </a:path>
              </a:pathLst>
            </a:custGeom>
            <a:blipFill>
              <a:blip r:embed="rId8"/>
              <a:stretch>
                <a:fillRect l="-27970" r="-35656"/>
              </a:stretch>
            </a:blipFill>
          </p:spPr>
        </p:sp>
        <p:sp>
          <p:nvSpPr>
            <p:cNvPr id="7" name="Freeform 7"/>
            <p:cNvSpPr/>
            <p:nvPr/>
          </p:nvSpPr>
          <p:spPr>
            <a:xfrm>
              <a:off x="2447" y="0"/>
              <a:ext cx="4188553" cy="4572000"/>
            </a:xfrm>
            <a:custGeom>
              <a:avLst/>
              <a:gdLst/>
              <a:ahLst/>
              <a:cxnLst/>
              <a:rect l="l" t="t" r="r" b="b"/>
              <a:pathLst>
                <a:path w="4188553" h="4572000">
                  <a:moveTo>
                    <a:pt x="4188553" y="4572000"/>
                  </a:moveTo>
                  <a:lnTo>
                    <a:pt x="0" y="4572000"/>
                  </a:lnTo>
                  <a:lnTo>
                    <a:pt x="0" y="0"/>
                  </a:lnTo>
                  <a:lnTo>
                    <a:pt x="4188553" y="0"/>
                  </a:lnTo>
                  <a:lnTo>
                    <a:pt x="4188553" y="4572000"/>
                  </a:lnTo>
                  <a:close/>
                </a:path>
              </a:pathLst>
            </a:custGeom>
            <a:blipFill>
              <a:blip r:embed="rId9"/>
              <a:stretch>
                <a:fillRect l="-74" r="-74"/>
              </a:stretch>
            </a:blipFill>
          </p:spPr>
        </p:sp>
      </p:grpSp>
      <p:sp>
        <p:nvSpPr>
          <p:cNvPr id="8" name="TextBox 8"/>
          <p:cNvSpPr txBox="1"/>
          <p:nvPr/>
        </p:nvSpPr>
        <p:spPr>
          <a:xfrm>
            <a:off x="1028700" y="3508395"/>
            <a:ext cx="7655952" cy="1038746"/>
          </a:xfrm>
          <a:prstGeom prst="rect">
            <a:avLst/>
          </a:prstGeom>
        </p:spPr>
        <p:txBody>
          <a:bodyPr lIns="0" tIns="0" rIns="0" bIns="0" rtlCol="0" anchor="t">
            <a:spAutoFit/>
          </a:bodyPr>
          <a:lstStyle/>
          <a:p>
            <a:pPr algn="l">
              <a:lnSpc>
                <a:spcPts val="8074"/>
              </a:lnSpc>
            </a:pPr>
            <a:r>
              <a:rPr lang="en-US" sz="8074" b="1" spc="-403" dirty="0">
                <a:solidFill>
                  <a:srgbClr val="64CAF4"/>
                </a:solidFill>
                <a:latin typeface="Times New Roman" panose="02020603050405020304" pitchFamily="18" charset="0"/>
                <a:ea typeface="Arial Bold"/>
                <a:cs typeface="Times New Roman" panose="02020603050405020304" pitchFamily="18" charset="0"/>
                <a:sym typeface="Arial Bold"/>
              </a:rPr>
              <a:t>Transformation</a:t>
            </a:r>
          </a:p>
        </p:txBody>
      </p:sp>
      <p:sp>
        <p:nvSpPr>
          <p:cNvPr id="9" name="TextBox 9"/>
          <p:cNvSpPr txBox="1"/>
          <p:nvPr/>
        </p:nvSpPr>
        <p:spPr>
          <a:xfrm>
            <a:off x="510169" y="5655967"/>
            <a:ext cx="12009036" cy="2750186"/>
          </a:xfrm>
          <a:prstGeom prst="rect">
            <a:avLst/>
          </a:prstGeom>
        </p:spPr>
        <p:txBody>
          <a:bodyPr lIns="0" tIns="0" rIns="0" bIns="0" rtlCol="0" anchor="t">
            <a:spAutoFit/>
          </a:bodyPr>
          <a:lstStyle/>
          <a:p>
            <a:pPr algn="just">
              <a:lnSpc>
                <a:spcPts val="6159"/>
              </a:lnSpc>
            </a:pPr>
            <a:r>
              <a:rPr lang="en-US" sz="4399" dirty="0">
                <a:solidFill>
                  <a:srgbClr val="FFFFFF"/>
                </a:solidFill>
                <a:latin typeface="Arial"/>
                <a:ea typeface="Arial"/>
                <a:cs typeface="Arial"/>
                <a:sym typeface="Arial"/>
              </a:rPr>
              <a:t>La phase de transformation a été essentielle pour préparer nos données à l'analyse. Nous avons effectué plusieurs étapes, notamment :</a:t>
            </a:r>
          </a:p>
          <a:p>
            <a:pPr algn="just">
              <a:lnSpc>
                <a:spcPts val="2519"/>
              </a:lnSpc>
            </a:pPr>
            <a:endParaRPr lang="en-US" sz="4399" dirty="0">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1CC3C954-7105-18A2-54D7-51432F9699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DF3283-BB9E-C651-F0BC-B50C9CE0AFF9}"/>
              </a:ext>
            </a:extLst>
          </p:cNvPr>
          <p:cNvSpPr/>
          <p:nvPr/>
        </p:nvSpPr>
        <p:spPr>
          <a:xfrm>
            <a:off x="2482584" y="3278810"/>
            <a:ext cx="4796021" cy="4673941"/>
          </a:xfrm>
          <a:custGeom>
            <a:avLst/>
            <a:gdLst/>
            <a:ahLst/>
            <a:cxnLst/>
            <a:rect l="l" t="t" r="r" b="b"/>
            <a:pathLst>
              <a:path w="4796021" h="4673941">
                <a:moveTo>
                  <a:pt x="0" y="0"/>
                </a:moveTo>
                <a:lnTo>
                  <a:pt x="4796021" y="0"/>
                </a:lnTo>
                <a:lnTo>
                  <a:pt x="4796021" y="4673940"/>
                </a:lnTo>
                <a:lnTo>
                  <a:pt x="0" y="4673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5E15C422-A32D-6C2F-572E-A7E636599CED}"/>
              </a:ext>
            </a:extLst>
          </p:cNvPr>
          <p:cNvSpPr/>
          <p:nvPr/>
        </p:nvSpPr>
        <p:spPr>
          <a:xfrm>
            <a:off x="7155894" y="3508395"/>
            <a:ext cx="4796021" cy="4673941"/>
          </a:xfrm>
          <a:custGeom>
            <a:avLst/>
            <a:gdLst/>
            <a:ahLst/>
            <a:cxnLst/>
            <a:rect l="l" t="t" r="r" b="b"/>
            <a:pathLst>
              <a:path w="4796021" h="4673941">
                <a:moveTo>
                  <a:pt x="0" y="0"/>
                </a:moveTo>
                <a:lnTo>
                  <a:pt x="4796021" y="0"/>
                </a:lnTo>
                <a:lnTo>
                  <a:pt x="4796021" y="4673940"/>
                </a:lnTo>
                <a:lnTo>
                  <a:pt x="0" y="4673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71597E7-9E0A-AAB5-F080-F3A3861DC9EB}"/>
              </a:ext>
            </a:extLst>
          </p:cNvPr>
          <p:cNvSpPr/>
          <p:nvPr/>
        </p:nvSpPr>
        <p:spPr>
          <a:xfrm>
            <a:off x="11829205" y="3278810"/>
            <a:ext cx="4925865" cy="4800480"/>
          </a:xfrm>
          <a:custGeom>
            <a:avLst/>
            <a:gdLst/>
            <a:ahLst/>
            <a:cxnLst/>
            <a:rect l="l" t="t" r="r" b="b"/>
            <a:pathLst>
              <a:path w="4925865" h="4800480">
                <a:moveTo>
                  <a:pt x="0" y="0"/>
                </a:moveTo>
                <a:lnTo>
                  <a:pt x="4925866" y="0"/>
                </a:lnTo>
                <a:lnTo>
                  <a:pt x="4925866" y="4800480"/>
                </a:lnTo>
                <a:lnTo>
                  <a:pt x="0" y="4800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7D67429E-66E3-2A6B-D341-9795CD6348D1}"/>
              </a:ext>
            </a:extLst>
          </p:cNvPr>
          <p:cNvSpPr txBox="1"/>
          <p:nvPr/>
        </p:nvSpPr>
        <p:spPr>
          <a:xfrm>
            <a:off x="2962668" y="3452154"/>
            <a:ext cx="3355025" cy="1458604"/>
          </a:xfrm>
          <a:prstGeom prst="rect">
            <a:avLst/>
          </a:prstGeom>
        </p:spPr>
        <p:txBody>
          <a:bodyPr lIns="0" tIns="0" rIns="0" bIns="0" rtlCol="0" anchor="t">
            <a:spAutoFit/>
          </a:bodyPr>
          <a:lstStyle/>
          <a:p>
            <a:pPr algn="ctr">
              <a:lnSpc>
                <a:spcPts val="3878"/>
              </a:lnSpc>
            </a:pPr>
            <a:r>
              <a:rPr lang="en-US" sz="2800" b="1" dirty="0">
                <a:solidFill>
                  <a:srgbClr val="353132"/>
                </a:solidFill>
                <a:latin typeface="Arial Bold"/>
                <a:ea typeface="Arial Bold"/>
                <a:cs typeface="Arial Bold"/>
                <a:sym typeface="Arial Bold"/>
              </a:rPr>
              <a:t>Imputation des </a:t>
            </a:r>
            <a:r>
              <a:rPr lang="en-US" sz="2800" b="1" dirty="0">
                <a:solidFill>
                  <a:srgbClr val="353132"/>
                </a:solidFill>
                <a:latin typeface="Times New Roman" panose="02020603050405020304" pitchFamily="18" charset="0"/>
                <a:ea typeface="Arial Bold"/>
                <a:cs typeface="Times New Roman" panose="02020603050405020304" pitchFamily="18" charset="0"/>
                <a:sym typeface="Arial Bold"/>
              </a:rPr>
              <a:t>Valeurs</a:t>
            </a:r>
            <a:r>
              <a:rPr lang="en-US" sz="2800" b="1" dirty="0">
                <a:solidFill>
                  <a:srgbClr val="353132"/>
                </a:solidFill>
                <a:latin typeface="Arial Bold"/>
                <a:ea typeface="Arial Bold"/>
                <a:cs typeface="Arial Bold"/>
                <a:sym typeface="Arial Bold"/>
              </a:rPr>
              <a:t> Manquantes </a:t>
            </a:r>
          </a:p>
          <a:p>
            <a:pPr algn="ctr">
              <a:lnSpc>
                <a:spcPts val="3878"/>
              </a:lnSpc>
            </a:pPr>
            <a:endParaRPr lang="en-US" sz="2770" b="1" dirty="0">
              <a:solidFill>
                <a:srgbClr val="353132"/>
              </a:solidFill>
              <a:latin typeface="Times New Roman" panose="02020603050405020304" pitchFamily="18" charset="0"/>
              <a:ea typeface="Arial Bold"/>
              <a:cs typeface="Times New Roman" panose="02020603050405020304" pitchFamily="18" charset="0"/>
              <a:sym typeface="Arial Bold"/>
            </a:endParaRPr>
          </a:p>
        </p:txBody>
      </p:sp>
      <p:sp>
        <p:nvSpPr>
          <p:cNvPr id="6" name="TextBox 6">
            <a:extLst>
              <a:ext uri="{FF2B5EF4-FFF2-40B4-BE49-F238E27FC236}">
                <a16:creationId xmlns:a16="http://schemas.microsoft.com/office/drawing/2014/main" id="{4C9FAAF7-1BB3-1837-BCA8-FE85EDE08142}"/>
              </a:ext>
            </a:extLst>
          </p:cNvPr>
          <p:cNvSpPr txBox="1"/>
          <p:nvPr/>
        </p:nvSpPr>
        <p:spPr>
          <a:xfrm>
            <a:off x="8120155" y="3937579"/>
            <a:ext cx="2867500" cy="798937"/>
          </a:xfrm>
          <a:prstGeom prst="rect">
            <a:avLst/>
          </a:prstGeom>
        </p:spPr>
        <p:txBody>
          <a:bodyPr lIns="0" tIns="0" rIns="0" bIns="0" rtlCol="0" anchor="t">
            <a:spAutoFit/>
          </a:bodyPr>
          <a:lstStyle/>
          <a:p>
            <a:pPr algn="ctr">
              <a:lnSpc>
                <a:spcPts val="3219"/>
              </a:lnSpc>
            </a:pPr>
            <a:r>
              <a:rPr lang="en-US" sz="2299" b="1" dirty="0" err="1">
                <a:solidFill>
                  <a:srgbClr val="353132"/>
                </a:solidFill>
                <a:latin typeface="Arial Bold"/>
                <a:ea typeface="Arial Bold"/>
                <a:cs typeface="Arial Bold"/>
                <a:sym typeface="Arial Bold"/>
              </a:rPr>
              <a:t>Filtrage</a:t>
            </a:r>
            <a:r>
              <a:rPr lang="en-US" sz="2299" b="1" dirty="0">
                <a:solidFill>
                  <a:srgbClr val="353132"/>
                </a:solidFill>
                <a:latin typeface="Arial Bold"/>
                <a:ea typeface="Arial Bold"/>
                <a:cs typeface="Arial Bold"/>
                <a:sym typeface="Arial Bold"/>
              </a:rPr>
              <a:t> des données</a:t>
            </a:r>
          </a:p>
        </p:txBody>
      </p:sp>
      <p:sp>
        <p:nvSpPr>
          <p:cNvPr id="7" name="TextBox 7">
            <a:extLst>
              <a:ext uri="{FF2B5EF4-FFF2-40B4-BE49-F238E27FC236}">
                <a16:creationId xmlns:a16="http://schemas.microsoft.com/office/drawing/2014/main" id="{3E0664E2-490A-E715-0843-B4EEE9592999}"/>
              </a:ext>
            </a:extLst>
          </p:cNvPr>
          <p:cNvSpPr txBox="1"/>
          <p:nvPr/>
        </p:nvSpPr>
        <p:spPr>
          <a:xfrm>
            <a:off x="13300566" y="3547489"/>
            <a:ext cx="2422268" cy="772969"/>
          </a:xfrm>
          <a:prstGeom prst="rect">
            <a:avLst/>
          </a:prstGeom>
        </p:spPr>
        <p:txBody>
          <a:bodyPr lIns="0" tIns="0" rIns="0" bIns="0" rtlCol="0" anchor="t">
            <a:spAutoFit/>
          </a:bodyPr>
          <a:lstStyle/>
          <a:p>
            <a:pPr algn="ctr">
              <a:lnSpc>
                <a:spcPts val="3079"/>
              </a:lnSpc>
            </a:pPr>
            <a:r>
              <a:rPr lang="en-US" sz="2199" b="1" dirty="0">
                <a:solidFill>
                  <a:srgbClr val="353132"/>
                </a:solidFill>
                <a:latin typeface="Times New Roman" panose="02020603050405020304" pitchFamily="18" charset="0"/>
                <a:ea typeface="Arial Bold"/>
                <a:cs typeface="Times New Roman" panose="02020603050405020304" pitchFamily="18" charset="0"/>
                <a:sym typeface="Arial Bold"/>
              </a:rPr>
              <a:t>Nettoyage</a:t>
            </a:r>
            <a:r>
              <a:rPr lang="en-US" sz="2199" b="1" dirty="0">
                <a:solidFill>
                  <a:srgbClr val="353132"/>
                </a:solidFill>
                <a:latin typeface="Arial Bold"/>
                <a:ea typeface="Arial Bold"/>
                <a:cs typeface="Arial Bold"/>
                <a:sym typeface="Arial Bold"/>
              </a:rPr>
              <a:t> des données</a:t>
            </a:r>
          </a:p>
        </p:txBody>
      </p:sp>
      <p:sp>
        <p:nvSpPr>
          <p:cNvPr id="8" name="TextBox 8">
            <a:extLst>
              <a:ext uri="{FF2B5EF4-FFF2-40B4-BE49-F238E27FC236}">
                <a16:creationId xmlns:a16="http://schemas.microsoft.com/office/drawing/2014/main" id="{E2C4D687-7BAF-822E-80D6-28D5FFBC2D7B}"/>
              </a:ext>
            </a:extLst>
          </p:cNvPr>
          <p:cNvSpPr txBox="1"/>
          <p:nvPr/>
        </p:nvSpPr>
        <p:spPr>
          <a:xfrm>
            <a:off x="2845772" y="4670516"/>
            <a:ext cx="3699630" cy="3542701"/>
          </a:xfrm>
          <a:prstGeom prst="rect">
            <a:avLst/>
          </a:prstGeom>
        </p:spPr>
        <p:txBody>
          <a:bodyPr lIns="0" tIns="0" rIns="0" bIns="0" rtlCol="0" anchor="t">
            <a:spAutoFit/>
          </a:bodyPr>
          <a:lstStyle/>
          <a:p>
            <a:pPr algn="just">
              <a:lnSpc>
                <a:spcPts val="3081"/>
              </a:lnSpc>
            </a:pPr>
            <a:r>
              <a:rPr lang="en-US" sz="2400" dirty="0">
                <a:solidFill>
                  <a:srgbClr val="353132"/>
                </a:solidFill>
                <a:latin typeface="Arial"/>
                <a:ea typeface="Arial"/>
                <a:cs typeface="Arial"/>
                <a:sym typeface="Arial"/>
              </a:rPr>
              <a:t>En raison de l'absence de certaines données (comme le </a:t>
            </a:r>
            <a:r>
              <a:rPr lang="en-US" sz="2400" dirty="0">
                <a:solidFill>
                  <a:srgbClr val="353132"/>
                </a:solidFill>
                <a:latin typeface="Times New Roman" panose="02020603050405020304" pitchFamily="18" charset="0"/>
                <a:ea typeface="Arial"/>
                <a:cs typeface="Times New Roman" panose="02020603050405020304" pitchFamily="18" charset="0"/>
                <a:sym typeface="Arial"/>
              </a:rPr>
              <a:t>nombre</a:t>
            </a:r>
            <a:r>
              <a:rPr lang="en-US" sz="2400" dirty="0">
                <a:solidFill>
                  <a:srgbClr val="353132"/>
                </a:solidFill>
                <a:latin typeface="Arial"/>
                <a:ea typeface="Arial"/>
                <a:cs typeface="Arial"/>
                <a:sym typeface="Arial"/>
              </a:rPr>
              <a:t> de médecins par habitant), nous avons utilisé la méthode des K plus proches voisins (KNN) pour estimer et compléter ces valeurs manquantes.</a:t>
            </a:r>
          </a:p>
          <a:p>
            <a:pPr algn="just">
              <a:lnSpc>
                <a:spcPts val="3081"/>
              </a:lnSpc>
            </a:pPr>
            <a:endParaRPr lang="en-US" sz="2200" dirty="0">
              <a:solidFill>
                <a:srgbClr val="353132"/>
              </a:solidFill>
              <a:latin typeface="Arial"/>
              <a:ea typeface="Arial"/>
              <a:cs typeface="Arial"/>
              <a:sym typeface="Arial"/>
            </a:endParaRPr>
          </a:p>
        </p:txBody>
      </p:sp>
      <p:sp>
        <p:nvSpPr>
          <p:cNvPr id="9" name="TextBox 9">
            <a:extLst>
              <a:ext uri="{FF2B5EF4-FFF2-40B4-BE49-F238E27FC236}">
                <a16:creationId xmlns:a16="http://schemas.microsoft.com/office/drawing/2014/main" id="{1BAECC26-AB7A-6F26-D6BD-90EA559BAE2D}"/>
              </a:ext>
            </a:extLst>
          </p:cNvPr>
          <p:cNvSpPr txBox="1"/>
          <p:nvPr/>
        </p:nvSpPr>
        <p:spPr>
          <a:xfrm>
            <a:off x="7581419" y="5089652"/>
            <a:ext cx="4147774" cy="1511183"/>
          </a:xfrm>
          <a:prstGeom prst="rect">
            <a:avLst/>
          </a:prstGeom>
        </p:spPr>
        <p:txBody>
          <a:bodyPr wrap="square" lIns="0" tIns="0" rIns="0" bIns="0" rtlCol="0" anchor="t">
            <a:spAutoFit/>
          </a:bodyPr>
          <a:lstStyle/>
          <a:p>
            <a:pPr algn="just">
              <a:lnSpc>
                <a:spcPts val="2364"/>
              </a:lnSpc>
            </a:pPr>
            <a:r>
              <a:rPr lang="en-US" sz="2400" dirty="0">
                <a:solidFill>
                  <a:srgbClr val="353132"/>
                </a:solidFill>
                <a:latin typeface="Times New Roman" panose="02020603050405020304" pitchFamily="18" charset="0"/>
                <a:ea typeface="Arial"/>
                <a:cs typeface="Times New Roman" panose="02020603050405020304" pitchFamily="18" charset="0"/>
                <a:sym typeface="Arial"/>
              </a:rPr>
              <a:t>L’ensemble des données a été restreint pour conserver les informations pertinentes de 2000 à 2023</a:t>
            </a:r>
          </a:p>
          <a:p>
            <a:pPr algn="just">
              <a:lnSpc>
                <a:spcPts val="2364"/>
              </a:lnSpc>
            </a:pPr>
            <a:r>
              <a:rPr lang="en-US" sz="1688" dirty="0">
                <a:solidFill>
                  <a:srgbClr val="353132"/>
                </a:solidFill>
                <a:latin typeface="Arial"/>
                <a:ea typeface="Arial"/>
                <a:cs typeface="Arial"/>
                <a:sym typeface="Arial"/>
              </a:rPr>
              <a:t>.</a:t>
            </a:r>
          </a:p>
        </p:txBody>
      </p:sp>
      <p:sp>
        <p:nvSpPr>
          <p:cNvPr id="10" name="TextBox 10">
            <a:extLst>
              <a:ext uri="{FF2B5EF4-FFF2-40B4-BE49-F238E27FC236}">
                <a16:creationId xmlns:a16="http://schemas.microsoft.com/office/drawing/2014/main" id="{DAC1A01C-A37C-0E62-9DFA-8F7CA33B164A}"/>
              </a:ext>
            </a:extLst>
          </p:cNvPr>
          <p:cNvSpPr txBox="1"/>
          <p:nvPr/>
        </p:nvSpPr>
        <p:spPr>
          <a:xfrm>
            <a:off x="12151940" y="4670516"/>
            <a:ext cx="4350575" cy="3599190"/>
          </a:xfrm>
          <a:prstGeom prst="rect">
            <a:avLst/>
          </a:prstGeom>
        </p:spPr>
        <p:txBody>
          <a:bodyPr wrap="square" lIns="0" tIns="0" rIns="0" bIns="0" rtlCol="0" anchor="t">
            <a:spAutoFit/>
          </a:bodyPr>
          <a:lstStyle/>
          <a:p>
            <a:pPr algn="just">
              <a:lnSpc>
                <a:spcPts val="3483"/>
              </a:lnSpc>
            </a:pPr>
            <a:r>
              <a:rPr lang="en-US" sz="2487" dirty="0">
                <a:solidFill>
                  <a:srgbClr val="353132"/>
                </a:solidFill>
                <a:latin typeface="Arial"/>
                <a:ea typeface="Arial"/>
                <a:cs typeface="Arial"/>
                <a:sym typeface="Arial"/>
              </a:rPr>
              <a:t>·Nous avons également procédé à un nettoyage des données </a:t>
            </a:r>
            <a:r>
              <a:rPr lang="en-US" sz="2487" dirty="0">
                <a:solidFill>
                  <a:srgbClr val="353132"/>
                </a:solidFill>
                <a:latin typeface="Times New Roman" panose="02020603050405020304" pitchFamily="18" charset="0"/>
                <a:ea typeface="Arial"/>
                <a:cs typeface="Times New Roman" panose="02020603050405020304" pitchFamily="18" charset="0"/>
                <a:sym typeface="Arial"/>
              </a:rPr>
              <a:t>pour</a:t>
            </a:r>
            <a:r>
              <a:rPr lang="en-US" sz="2487" dirty="0">
                <a:solidFill>
                  <a:srgbClr val="353132"/>
                </a:solidFill>
                <a:latin typeface="Arial"/>
                <a:ea typeface="Arial"/>
                <a:cs typeface="Arial"/>
                <a:sym typeface="Arial"/>
              </a:rPr>
              <a:t> éliminer les doublons et corriger les incohérences, garantissant ainsi une base de données fiable.</a:t>
            </a:r>
          </a:p>
          <a:p>
            <a:pPr algn="just">
              <a:lnSpc>
                <a:spcPts val="3957"/>
              </a:lnSpc>
            </a:pPr>
            <a:endParaRPr lang="en-US" sz="2487" dirty="0">
              <a:solidFill>
                <a:srgbClr val="353132"/>
              </a:solidFill>
              <a:latin typeface="Arial"/>
              <a:ea typeface="Arial"/>
              <a:cs typeface="Arial"/>
              <a:sym typeface="Arial"/>
            </a:endParaRPr>
          </a:p>
        </p:txBody>
      </p:sp>
      <p:sp>
        <p:nvSpPr>
          <p:cNvPr id="11" name="Freeform 11">
            <a:extLst>
              <a:ext uri="{FF2B5EF4-FFF2-40B4-BE49-F238E27FC236}">
                <a16:creationId xmlns:a16="http://schemas.microsoft.com/office/drawing/2014/main" id="{CE0DD994-53A1-A138-68E9-6F26A197BD83}"/>
              </a:ext>
            </a:extLst>
          </p:cNvPr>
          <p:cNvSpPr/>
          <p:nvPr/>
        </p:nvSpPr>
        <p:spPr>
          <a:xfrm flipV="1">
            <a:off x="14304551" y="6689020"/>
            <a:ext cx="9480190" cy="8032306"/>
          </a:xfrm>
          <a:custGeom>
            <a:avLst/>
            <a:gdLst/>
            <a:ahLst/>
            <a:cxnLst/>
            <a:rect l="l" t="t" r="r" b="b"/>
            <a:pathLst>
              <a:path w="9480190" h="8032306">
                <a:moveTo>
                  <a:pt x="0" y="8032307"/>
                </a:moveTo>
                <a:lnTo>
                  <a:pt x="9480190" y="8032307"/>
                </a:lnTo>
                <a:lnTo>
                  <a:pt x="9480190" y="0"/>
                </a:lnTo>
                <a:lnTo>
                  <a:pt x="0" y="0"/>
                </a:lnTo>
                <a:lnTo>
                  <a:pt x="0" y="803230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381F2B0F-E493-F43C-A9FB-324C9E61E748}"/>
              </a:ext>
            </a:extLst>
          </p:cNvPr>
          <p:cNvSpPr/>
          <p:nvPr/>
        </p:nvSpPr>
        <p:spPr>
          <a:xfrm flipH="1">
            <a:off x="-3106025" y="-1754906"/>
            <a:ext cx="6212050" cy="5263301"/>
          </a:xfrm>
          <a:custGeom>
            <a:avLst/>
            <a:gdLst/>
            <a:ahLst/>
            <a:cxnLst/>
            <a:rect l="l" t="t" r="r" b="b"/>
            <a:pathLst>
              <a:path w="6212050" h="5263301">
                <a:moveTo>
                  <a:pt x="6212050" y="0"/>
                </a:moveTo>
                <a:lnTo>
                  <a:pt x="0" y="0"/>
                </a:lnTo>
                <a:lnTo>
                  <a:pt x="0" y="5263301"/>
                </a:lnTo>
                <a:lnTo>
                  <a:pt x="6212050" y="5263301"/>
                </a:lnTo>
                <a:lnTo>
                  <a:pt x="6212050" y="0"/>
                </a:lnTo>
                <a:close/>
              </a:path>
            </a:pathLst>
          </a:custGeom>
          <a:blipFill>
            <a:blip r:embed="rId4">
              <a:alphaModFix amt="59000"/>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59153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29700" y="1028700"/>
            <a:ext cx="8229600" cy="8229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D90E"/>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9371192" y="1370192"/>
            <a:ext cx="7546616" cy="75466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1443" r="-31443"/>
              </a:stretch>
            </a:blipFill>
          </p:spPr>
        </p:sp>
      </p:grpSp>
      <p:sp>
        <p:nvSpPr>
          <p:cNvPr id="7" name="TextBox 7"/>
          <p:cNvSpPr txBox="1"/>
          <p:nvPr/>
        </p:nvSpPr>
        <p:spPr>
          <a:xfrm>
            <a:off x="16661404" y="1386643"/>
            <a:ext cx="597896" cy="201948"/>
          </a:xfrm>
          <a:prstGeom prst="rect">
            <a:avLst/>
          </a:prstGeom>
        </p:spPr>
        <p:txBody>
          <a:bodyPr lIns="0" tIns="0" rIns="0" bIns="0" rtlCol="0" anchor="t">
            <a:spAutoFit/>
          </a:bodyPr>
          <a:lstStyle/>
          <a:p>
            <a:pPr algn="ctr">
              <a:lnSpc>
                <a:spcPts val="1605"/>
              </a:lnSpc>
              <a:spcBef>
                <a:spcPct val="0"/>
              </a:spcBef>
            </a:pPr>
            <a:r>
              <a:rPr lang="en-US" sz="1146" b="1">
                <a:solidFill>
                  <a:srgbClr val="242424"/>
                </a:solidFill>
                <a:latin typeface="Poppins Bold"/>
                <a:ea typeface="Poppins Bold"/>
                <a:cs typeface="Poppins Bold"/>
                <a:sym typeface="Poppins Bold"/>
              </a:rPr>
              <a:t>FAUGET</a:t>
            </a:r>
          </a:p>
        </p:txBody>
      </p:sp>
      <p:sp>
        <p:nvSpPr>
          <p:cNvPr id="8" name="TextBox 8"/>
          <p:cNvSpPr txBox="1"/>
          <p:nvPr/>
        </p:nvSpPr>
        <p:spPr>
          <a:xfrm>
            <a:off x="299192" y="5648662"/>
            <a:ext cx="8569269" cy="3386312"/>
          </a:xfrm>
          <a:prstGeom prst="rect">
            <a:avLst/>
          </a:prstGeom>
        </p:spPr>
        <p:txBody>
          <a:bodyPr lIns="0" tIns="0" rIns="0" bIns="0" rtlCol="0" anchor="t">
            <a:spAutoFit/>
          </a:bodyPr>
          <a:lstStyle/>
          <a:p>
            <a:pPr algn="just">
              <a:lnSpc>
                <a:spcPts val="3780"/>
              </a:lnSpc>
            </a:pP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Une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fois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les données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transformées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et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prêtes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nous avons chargé les résultats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finaux</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sur Amazon S3. Ce stockage dans le cloud nous a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permis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de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bénéficier</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d'une</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solution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sécurisée</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et scalable,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facilitant</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l'accès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aux données pour des analyses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ultérieures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et le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développement</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 de tableaux de bord </a:t>
            </a:r>
            <a:r>
              <a:rPr lang="en-US" sz="2700" dirty="0" err="1">
                <a:solidFill>
                  <a:srgbClr val="242424"/>
                </a:solidFill>
                <a:latin typeface="Times New Roman" panose="02020603050405020304" pitchFamily="18" charset="0"/>
                <a:ea typeface="Poppins"/>
                <a:cs typeface="Times New Roman" panose="02020603050405020304" pitchFamily="18" charset="0"/>
                <a:sym typeface="Poppins"/>
              </a:rPr>
              <a:t>interactifs</a:t>
            </a:r>
            <a:r>
              <a:rPr lang="en-US" sz="2700" dirty="0">
                <a:solidFill>
                  <a:srgbClr val="242424"/>
                </a:solidFill>
                <a:latin typeface="Times New Roman" panose="02020603050405020304" pitchFamily="18" charset="0"/>
                <a:ea typeface="Poppins"/>
                <a:cs typeface="Times New Roman" panose="02020603050405020304" pitchFamily="18" charset="0"/>
                <a:sym typeface="Poppins"/>
              </a:rPr>
              <a:t>.</a:t>
            </a:r>
          </a:p>
          <a:p>
            <a:pPr algn="just">
              <a:lnSpc>
                <a:spcPts val="3780"/>
              </a:lnSpc>
              <a:spcBef>
                <a:spcPct val="0"/>
              </a:spcBef>
            </a:pPr>
            <a:endParaRPr lang="en-US" sz="2700" dirty="0">
              <a:solidFill>
                <a:srgbClr val="242424"/>
              </a:solidFill>
              <a:latin typeface="Poppins"/>
              <a:ea typeface="Poppins"/>
              <a:cs typeface="Poppins"/>
              <a:sym typeface="Poppins"/>
            </a:endParaRPr>
          </a:p>
        </p:txBody>
      </p:sp>
      <p:sp>
        <p:nvSpPr>
          <p:cNvPr id="9" name="TextBox 9"/>
          <p:cNvSpPr txBox="1"/>
          <p:nvPr/>
        </p:nvSpPr>
        <p:spPr>
          <a:xfrm>
            <a:off x="2130259" y="3453892"/>
            <a:ext cx="6360789" cy="975973"/>
          </a:xfrm>
          <a:prstGeom prst="rect">
            <a:avLst/>
          </a:prstGeom>
        </p:spPr>
        <p:txBody>
          <a:bodyPr lIns="0" tIns="0" rIns="0" bIns="0" rtlCol="0" anchor="t">
            <a:spAutoFit/>
          </a:bodyPr>
          <a:lstStyle/>
          <a:p>
            <a:pPr algn="l">
              <a:lnSpc>
                <a:spcPts val="8275"/>
              </a:lnSpc>
              <a:spcBef>
                <a:spcPct val="0"/>
              </a:spcBef>
            </a:pPr>
            <a:r>
              <a:rPr lang="en-US" sz="5911" b="1" dirty="0">
                <a:solidFill>
                  <a:srgbClr val="56AAF0"/>
                </a:solidFill>
                <a:latin typeface="Times New Roman" panose="02020603050405020304" pitchFamily="18" charset="0"/>
                <a:ea typeface="Poppins Bold"/>
                <a:cs typeface="Times New Roman" panose="02020603050405020304" pitchFamily="18" charset="0"/>
                <a:sym typeface="Poppins Bold"/>
              </a:rPr>
              <a:t>Chargement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29700" y="1028700"/>
            <a:ext cx="8229600" cy="8229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D90E"/>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9144000" y="1313711"/>
            <a:ext cx="7546616" cy="75466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1443" r="-31443"/>
              </a:stretch>
            </a:blipFill>
          </p:spPr>
        </p:sp>
      </p:grpSp>
      <p:sp>
        <p:nvSpPr>
          <p:cNvPr id="7" name="Freeform 7"/>
          <p:cNvSpPr/>
          <p:nvPr/>
        </p:nvSpPr>
        <p:spPr>
          <a:xfrm>
            <a:off x="138470" y="46867"/>
            <a:ext cx="9839564" cy="2533688"/>
          </a:xfrm>
          <a:custGeom>
            <a:avLst/>
            <a:gdLst/>
            <a:ahLst/>
            <a:cxnLst/>
            <a:rect l="l" t="t" r="r" b="b"/>
            <a:pathLst>
              <a:path w="9839564" h="2533688">
                <a:moveTo>
                  <a:pt x="0" y="0"/>
                </a:moveTo>
                <a:lnTo>
                  <a:pt x="9839564" y="0"/>
                </a:lnTo>
                <a:lnTo>
                  <a:pt x="9839564" y="2533687"/>
                </a:lnTo>
                <a:lnTo>
                  <a:pt x="0" y="2533687"/>
                </a:lnTo>
                <a:lnTo>
                  <a:pt x="0" y="0"/>
                </a:lnTo>
                <a:close/>
              </a:path>
            </a:pathLst>
          </a:custGeom>
          <a:blipFill>
            <a:blip r:embed="rId3"/>
            <a:stretch>
              <a:fillRect/>
            </a:stretch>
          </a:blipFill>
        </p:spPr>
      </p:sp>
      <p:sp>
        <p:nvSpPr>
          <p:cNvPr id="8" name="Freeform 8"/>
          <p:cNvSpPr/>
          <p:nvPr/>
        </p:nvSpPr>
        <p:spPr>
          <a:xfrm>
            <a:off x="138470" y="3058800"/>
            <a:ext cx="9005530" cy="2754682"/>
          </a:xfrm>
          <a:custGeom>
            <a:avLst/>
            <a:gdLst/>
            <a:ahLst/>
            <a:cxnLst/>
            <a:rect l="l" t="t" r="r" b="b"/>
            <a:pathLst>
              <a:path w="9005530" h="2754682">
                <a:moveTo>
                  <a:pt x="0" y="0"/>
                </a:moveTo>
                <a:lnTo>
                  <a:pt x="9005530" y="0"/>
                </a:lnTo>
                <a:lnTo>
                  <a:pt x="9005530" y="2754682"/>
                </a:lnTo>
                <a:lnTo>
                  <a:pt x="0" y="2754682"/>
                </a:lnTo>
                <a:lnTo>
                  <a:pt x="0" y="0"/>
                </a:lnTo>
                <a:close/>
              </a:path>
            </a:pathLst>
          </a:custGeom>
          <a:blipFill>
            <a:blip r:embed="rId4"/>
            <a:stretch>
              <a:fillRect r="-25492"/>
            </a:stretch>
          </a:blipFill>
        </p:spPr>
      </p:sp>
      <p:sp>
        <p:nvSpPr>
          <p:cNvPr id="9" name="Freeform 9"/>
          <p:cNvSpPr/>
          <p:nvPr/>
        </p:nvSpPr>
        <p:spPr>
          <a:xfrm>
            <a:off x="138470" y="5813482"/>
            <a:ext cx="9839564" cy="3738076"/>
          </a:xfrm>
          <a:custGeom>
            <a:avLst/>
            <a:gdLst/>
            <a:ahLst/>
            <a:cxnLst/>
            <a:rect l="l" t="t" r="r" b="b"/>
            <a:pathLst>
              <a:path w="9839564" h="3738076">
                <a:moveTo>
                  <a:pt x="0" y="0"/>
                </a:moveTo>
                <a:lnTo>
                  <a:pt x="9839564" y="0"/>
                </a:lnTo>
                <a:lnTo>
                  <a:pt x="9839564" y="3738077"/>
                </a:lnTo>
                <a:lnTo>
                  <a:pt x="0" y="3738077"/>
                </a:lnTo>
                <a:lnTo>
                  <a:pt x="0" y="0"/>
                </a:lnTo>
                <a:close/>
              </a:path>
            </a:pathLst>
          </a:custGeom>
          <a:blipFill>
            <a:blip r:embed="rId5"/>
            <a:stretch>
              <a:fillRect l="-6062" r="-22718"/>
            </a:stretch>
          </a:blipFill>
        </p:spPr>
      </p:sp>
      <p:sp>
        <p:nvSpPr>
          <p:cNvPr id="10" name="TextBox 10"/>
          <p:cNvSpPr txBox="1"/>
          <p:nvPr/>
        </p:nvSpPr>
        <p:spPr>
          <a:xfrm>
            <a:off x="16661404" y="1386643"/>
            <a:ext cx="597896" cy="201948"/>
          </a:xfrm>
          <a:prstGeom prst="rect">
            <a:avLst/>
          </a:prstGeom>
        </p:spPr>
        <p:txBody>
          <a:bodyPr lIns="0" tIns="0" rIns="0" bIns="0" rtlCol="0" anchor="t">
            <a:spAutoFit/>
          </a:bodyPr>
          <a:lstStyle/>
          <a:p>
            <a:pPr algn="ctr">
              <a:lnSpc>
                <a:spcPts val="1605"/>
              </a:lnSpc>
              <a:spcBef>
                <a:spcPct val="0"/>
              </a:spcBef>
            </a:pPr>
            <a:r>
              <a:rPr lang="en-US" sz="1146" b="1">
                <a:solidFill>
                  <a:srgbClr val="242424"/>
                </a:solidFill>
                <a:latin typeface="Poppins Bold"/>
                <a:ea typeface="Poppins Bold"/>
                <a:cs typeface="Poppins Bold"/>
                <a:sym typeface="Poppins Bold"/>
              </a:rPr>
              <a:t>FAUGET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153976"/>
            <a:ext cx="16230600" cy="5104324"/>
            <a:chOff x="0" y="0"/>
            <a:chExt cx="4274726" cy="1344349"/>
          </a:xfrm>
        </p:grpSpPr>
        <p:sp>
          <p:nvSpPr>
            <p:cNvPr id="3" name="Freeform 3"/>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4" name="TextBox 4"/>
            <p:cNvSpPr txBox="1"/>
            <p:nvPr/>
          </p:nvSpPr>
          <p:spPr>
            <a:xfrm>
              <a:off x="0" y="-38100"/>
              <a:ext cx="4274726" cy="13824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8" name="TextBox 18"/>
          <p:cNvSpPr txBox="1"/>
          <p:nvPr/>
        </p:nvSpPr>
        <p:spPr>
          <a:xfrm>
            <a:off x="1028700" y="480482"/>
            <a:ext cx="3868111" cy="1110193"/>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Analyses des données</a:t>
            </a:r>
          </a:p>
        </p:txBody>
      </p:sp>
      <p:sp>
        <p:nvSpPr>
          <p:cNvPr id="19" name="TextBox 19"/>
          <p:cNvSpPr txBox="1"/>
          <p:nvPr/>
        </p:nvSpPr>
        <p:spPr>
          <a:xfrm>
            <a:off x="6388963" y="2158367"/>
            <a:ext cx="5510074" cy="589905"/>
          </a:xfrm>
          <a:prstGeom prst="rect">
            <a:avLst/>
          </a:prstGeom>
        </p:spPr>
        <p:txBody>
          <a:bodyPr lIns="0" tIns="0" rIns="0" bIns="0" rtlCol="0" anchor="t">
            <a:spAutoFit/>
          </a:bodyPr>
          <a:lstStyle/>
          <a:p>
            <a:pPr algn="ctr">
              <a:lnSpc>
                <a:spcPts val="4570"/>
              </a:lnSpc>
            </a:pPr>
            <a:r>
              <a:rPr lang="en-US" sz="4231" b="1" dirty="0">
                <a:solidFill>
                  <a:srgbClr val="000000"/>
                </a:solidFill>
                <a:latin typeface="Times New Roman" panose="02020603050405020304" pitchFamily="18" charset="0"/>
                <a:ea typeface="Montserrat Bold"/>
                <a:cs typeface="Times New Roman" panose="02020603050405020304" pitchFamily="18" charset="0"/>
                <a:sym typeface="Montserrat Bold"/>
              </a:rPr>
              <a:t>Analyses de </a:t>
            </a:r>
            <a:r>
              <a:rPr lang="en-US" sz="4231"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corrélation</a:t>
            </a:r>
            <a:endParaRPr lang="en-US" sz="4231" b="1" dirty="0">
              <a:solidFill>
                <a:srgbClr val="000000"/>
              </a:solidFill>
              <a:latin typeface="Times New Roman" panose="02020603050405020304" pitchFamily="18" charset="0"/>
              <a:ea typeface="Montserrat Bold"/>
              <a:cs typeface="Times New Roman" panose="02020603050405020304" pitchFamily="18" charset="0"/>
              <a:sym typeface="Montserrat Bold"/>
            </a:endParaRPr>
          </a:p>
        </p:txBody>
      </p:sp>
      <p:sp>
        <p:nvSpPr>
          <p:cNvPr id="20" name="TextBox 20"/>
          <p:cNvSpPr txBox="1"/>
          <p:nvPr/>
        </p:nvSpPr>
        <p:spPr>
          <a:xfrm>
            <a:off x="1028700" y="2158367"/>
            <a:ext cx="4891731" cy="1179810"/>
          </a:xfrm>
          <a:prstGeom prst="rect">
            <a:avLst/>
          </a:prstGeom>
        </p:spPr>
        <p:txBody>
          <a:bodyPr wrap="square" lIns="0" tIns="0" rIns="0" bIns="0" rtlCol="0" anchor="t">
            <a:spAutoFit/>
          </a:bodyPr>
          <a:lstStyle/>
          <a:p>
            <a:pPr algn="ctr">
              <a:lnSpc>
                <a:spcPts val="4570"/>
              </a:lnSpc>
            </a:pPr>
            <a:r>
              <a:rPr lang="en-US" sz="4231"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Statistiques</a:t>
            </a:r>
            <a:r>
              <a:rPr lang="en-US" sz="4231" b="1" dirty="0">
                <a:solidFill>
                  <a:srgbClr val="000000"/>
                </a:solidFill>
                <a:latin typeface="Times New Roman" panose="02020603050405020304" pitchFamily="18" charset="0"/>
                <a:ea typeface="Montserrat Bold"/>
                <a:cs typeface="Times New Roman" panose="02020603050405020304" pitchFamily="18" charset="0"/>
                <a:sym typeface="Montserrat Bold"/>
              </a:rPr>
              <a:t> descriptives</a:t>
            </a:r>
          </a:p>
        </p:txBody>
      </p:sp>
      <p:sp>
        <p:nvSpPr>
          <p:cNvPr id="21" name="TextBox 21"/>
          <p:cNvSpPr txBox="1"/>
          <p:nvPr/>
        </p:nvSpPr>
        <p:spPr>
          <a:xfrm>
            <a:off x="11899037" y="2158367"/>
            <a:ext cx="5510074" cy="998325"/>
          </a:xfrm>
          <a:prstGeom prst="rect">
            <a:avLst/>
          </a:prstGeom>
        </p:spPr>
        <p:txBody>
          <a:bodyPr lIns="0" tIns="0" rIns="0" bIns="0" rtlCol="0" anchor="t">
            <a:spAutoFit/>
          </a:bodyPr>
          <a:lstStyle/>
          <a:p>
            <a:pPr algn="ctr">
              <a:lnSpc>
                <a:spcPts val="3922"/>
              </a:lnSpc>
            </a:pPr>
            <a:r>
              <a:rPr lang="en-US" sz="3631" b="1" dirty="0">
                <a:solidFill>
                  <a:srgbClr val="000000"/>
                </a:solidFill>
                <a:latin typeface="Times New Roman" panose="02020603050405020304" pitchFamily="18" charset="0"/>
                <a:ea typeface="Montserrat Bold"/>
                <a:cs typeface="Times New Roman" panose="02020603050405020304" pitchFamily="18" charset="0"/>
                <a:sym typeface="Montserrat Bold"/>
              </a:rPr>
              <a:t>Analyse de </a:t>
            </a:r>
            <a:r>
              <a:rPr lang="en-US" sz="3631"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Régression</a:t>
            </a:r>
            <a:r>
              <a:rPr lang="en-US" sz="3631"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631"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Linéaire</a:t>
            </a:r>
            <a:r>
              <a:rPr lang="en-US" sz="3631"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631"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Avancée</a:t>
            </a:r>
            <a:endParaRPr lang="en-US" sz="3631" b="1" dirty="0">
              <a:solidFill>
                <a:srgbClr val="000000"/>
              </a:solidFill>
              <a:latin typeface="Times New Roman" panose="02020603050405020304" pitchFamily="18" charset="0"/>
              <a:ea typeface="Montserrat Bold"/>
              <a:cs typeface="Times New Roman" panose="02020603050405020304" pitchFamily="18" charset="0"/>
              <a:sym typeface="Montserrat Bold"/>
            </a:endParaRPr>
          </a:p>
        </p:txBody>
      </p:sp>
      <p:sp>
        <p:nvSpPr>
          <p:cNvPr id="22" name="TextBox 22"/>
          <p:cNvSpPr txBox="1"/>
          <p:nvPr/>
        </p:nvSpPr>
        <p:spPr>
          <a:xfrm>
            <a:off x="1028700" y="3809313"/>
            <a:ext cx="4891731" cy="4345292"/>
          </a:xfrm>
          <a:prstGeom prst="rect">
            <a:avLst/>
          </a:prstGeom>
        </p:spPr>
        <p:txBody>
          <a:bodyPr lIns="0" tIns="0" rIns="0" bIns="0" rtlCol="0" anchor="t">
            <a:spAutoFit/>
          </a:bodyPr>
          <a:lstStyle/>
          <a:p>
            <a:pPr algn="just">
              <a:lnSpc>
                <a:spcPts val="3788"/>
              </a:lnSpc>
            </a:pP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Cette première phase permet de dresser un portrait d’ensemble des indicateurs clés, tels que l’espérance de vie, le taux de mortalité infantile, les dépenses publiques en santé, la densité de population, la population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urbaine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totale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et le nombre de médecins pour 1 000 habitants.</a:t>
            </a:r>
          </a:p>
        </p:txBody>
      </p:sp>
      <p:sp>
        <p:nvSpPr>
          <p:cNvPr id="23" name="TextBox 23"/>
          <p:cNvSpPr txBox="1"/>
          <p:nvPr/>
        </p:nvSpPr>
        <p:spPr>
          <a:xfrm>
            <a:off x="6698134" y="4047438"/>
            <a:ext cx="4891731" cy="4349717"/>
          </a:xfrm>
          <a:prstGeom prst="rect">
            <a:avLst/>
          </a:prstGeom>
        </p:spPr>
        <p:txBody>
          <a:bodyPr lIns="0" tIns="0" rIns="0" bIns="0" rtlCol="0" anchor="t">
            <a:spAutoFit/>
          </a:bodyPr>
          <a:lstStyle/>
          <a:p>
            <a:pPr algn="just">
              <a:lnSpc>
                <a:spcPts val="3788"/>
              </a:lnSpc>
            </a:pP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Dans notre étude, nous avons examiné les relations entre les dépenses publiques de santé et le taux de mortalité infantile à travers plusieurs pays. La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corrélation</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globale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de −0,5589 entre ces deux variables indique une relation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négative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modérée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p>
          <a:p>
            <a:pPr algn="just">
              <a:lnSpc>
                <a:spcPts val="3788"/>
              </a:lnSpc>
            </a:pPr>
            <a:endParaRPr lang="en-US" sz="2705" b="1" dirty="0">
              <a:solidFill>
                <a:srgbClr val="000000"/>
              </a:solidFill>
              <a:latin typeface="Montserrat Medium"/>
              <a:ea typeface="Montserrat Medium"/>
              <a:cs typeface="Montserrat Medium"/>
              <a:sym typeface="Montserrat Medium"/>
            </a:endParaRPr>
          </a:p>
        </p:txBody>
      </p:sp>
      <p:sp>
        <p:nvSpPr>
          <p:cNvPr id="24" name="Freeform 24"/>
          <p:cNvSpPr/>
          <p:nvPr/>
        </p:nvSpPr>
        <p:spPr>
          <a:xfrm>
            <a:off x="14166046" y="3723672"/>
            <a:ext cx="860608" cy="860608"/>
          </a:xfrm>
          <a:custGeom>
            <a:avLst/>
            <a:gdLst/>
            <a:ahLst/>
            <a:cxnLst/>
            <a:rect l="l" t="t" r="r" b="b"/>
            <a:pathLst>
              <a:path w="860608" h="860608">
                <a:moveTo>
                  <a:pt x="0" y="0"/>
                </a:moveTo>
                <a:lnTo>
                  <a:pt x="860609" y="0"/>
                </a:lnTo>
                <a:lnTo>
                  <a:pt x="860609" y="860609"/>
                </a:lnTo>
                <a:lnTo>
                  <a:pt x="0" y="860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11899037" y="3809313"/>
            <a:ext cx="4891731" cy="455148"/>
          </a:xfrm>
          <a:prstGeom prst="rect">
            <a:avLst/>
          </a:prstGeom>
        </p:spPr>
        <p:txBody>
          <a:bodyPr lIns="0" tIns="0" rIns="0" bIns="0" rtlCol="0" anchor="t">
            <a:spAutoFit/>
          </a:bodyPr>
          <a:lstStyle/>
          <a:p>
            <a:pPr algn="ctr">
              <a:lnSpc>
                <a:spcPts val="3788"/>
              </a:lnSpc>
            </a:pPr>
            <a:endParaRPr/>
          </a:p>
        </p:txBody>
      </p:sp>
      <p:sp>
        <p:nvSpPr>
          <p:cNvPr id="26" name="TextBox 26"/>
          <p:cNvSpPr txBox="1"/>
          <p:nvPr/>
        </p:nvSpPr>
        <p:spPr>
          <a:xfrm>
            <a:off x="12056591" y="4536656"/>
            <a:ext cx="4891731" cy="2887778"/>
          </a:xfrm>
          <a:prstGeom prst="rect">
            <a:avLst/>
          </a:prstGeom>
        </p:spPr>
        <p:txBody>
          <a:bodyPr lIns="0" tIns="0" rIns="0" bIns="0" rtlCol="0" anchor="t">
            <a:spAutoFit/>
          </a:bodyPr>
          <a:lstStyle/>
          <a:p>
            <a:pPr algn="just">
              <a:lnSpc>
                <a:spcPts val="3788"/>
              </a:lnSpc>
            </a:pP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Dans le cadre de notre étude, nous avons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réalisé</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une analyse de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régression</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linéaire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avancée</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afin</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a:t>
            </a:r>
            <a:r>
              <a:rPr lang="en-US" sz="2705" b="1" dirty="0" err="1">
                <a:solidFill>
                  <a:srgbClr val="000000"/>
                </a:solidFill>
                <a:latin typeface="Times New Roman" panose="02020603050405020304" pitchFamily="18" charset="0"/>
                <a:ea typeface="Montserrat Medium"/>
                <a:cs typeface="Times New Roman" panose="02020603050405020304" pitchFamily="18" charset="0"/>
                <a:sym typeface="Montserrat Medium"/>
              </a:rPr>
              <a:t>d'explorer</a:t>
            </a: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 les interactions entre plusieurs variables   </a:t>
            </a:r>
          </a:p>
          <a:p>
            <a:pPr algn="just">
              <a:lnSpc>
                <a:spcPts val="3788"/>
              </a:lnSpc>
            </a:pPr>
            <a:endParaRPr lang="en-US" sz="2705" b="1" dirty="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2986667" y="4357704"/>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35929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081539"/>
            <a:ext cx="2203125" cy="0"/>
          </a:xfrm>
          <a:prstGeom prst="line">
            <a:avLst/>
          </a:prstGeom>
          <a:ln w="38100" cap="flat">
            <a:solidFill>
              <a:srgbClr val="FFFFFF"/>
            </a:solidFill>
            <a:prstDash val="solid"/>
            <a:headEnd type="none" w="sm" len="sm"/>
            <a:tailEnd type="none" w="sm" len="sm"/>
          </a:ln>
        </p:spPr>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26982" r="-26982"/>
              </a:stretch>
            </a:blipFill>
          </p:spPr>
        </p:sp>
      </p:grpSp>
      <p:grpSp>
        <p:nvGrpSpPr>
          <p:cNvPr id="22" name="Group 22"/>
          <p:cNvGrpSpPr/>
          <p:nvPr/>
        </p:nvGrpSpPr>
        <p:grpSpPr>
          <a:xfrm>
            <a:off x="8705275" y="2983770"/>
            <a:ext cx="2613061" cy="2373554"/>
            <a:chOff x="0" y="-38100"/>
            <a:chExt cx="991873" cy="9009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338654"/>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9115212" y="7016113"/>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2402997" y="1696408"/>
            <a:ext cx="10395296" cy="854335"/>
          </a:xfrm>
          <a:prstGeom prst="rect">
            <a:avLst/>
          </a:prstGeom>
        </p:spPr>
        <p:txBody>
          <a:bodyPr lIns="0" tIns="0" rIns="0" bIns="0" rtlCol="0" anchor="t">
            <a:spAutoFit/>
          </a:bodyPr>
          <a:lstStyle/>
          <a:p>
            <a:pPr marL="0" lvl="0" indent="0" algn="ctr">
              <a:lnSpc>
                <a:spcPts val="6684"/>
              </a:lnSpc>
              <a:spcBef>
                <a:spcPct val="0"/>
              </a:spcBef>
            </a:pPr>
            <a:r>
              <a:rPr lang="en-US" sz="5570" b="1">
                <a:solidFill>
                  <a:srgbClr val="56AEFF"/>
                </a:solidFill>
                <a:latin typeface="Now Bold"/>
                <a:ea typeface="Now Bold"/>
                <a:cs typeface="Now Bold"/>
                <a:sym typeface="Now Bold"/>
              </a:rPr>
              <a:t>PLAN DE LA PRESENTATION</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b="1" dirty="0">
                <a:solidFill>
                  <a:srgbClr val="FFFFFF"/>
                </a:solidFill>
                <a:latin typeface="Times New Roman" panose="02020603050405020304" pitchFamily="18" charset="0"/>
                <a:ea typeface="DM Sans"/>
                <a:cs typeface="Times New Roman" panose="02020603050405020304" pitchFamily="18" charset="0"/>
                <a:sym typeface="DM Sans"/>
              </a:rPr>
              <a:t>INTRODUCTION</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747025" y="4685522"/>
            <a:ext cx="2710600" cy="354521"/>
          </a:xfrm>
          <a:prstGeom prst="rect">
            <a:avLst/>
          </a:prstGeom>
        </p:spPr>
        <p:txBody>
          <a:bodyPr lIns="0" tIns="0" rIns="0" bIns="0" rtlCol="0" anchor="t">
            <a:spAutoFit/>
          </a:bodyPr>
          <a:lstStyle/>
          <a:p>
            <a:pPr algn="ctr">
              <a:lnSpc>
                <a:spcPts val="3045"/>
              </a:lnSpc>
            </a:pPr>
            <a:r>
              <a:rPr lang="en-US" sz="1890" b="1" dirty="0">
                <a:solidFill>
                  <a:srgbClr val="FFFFFF"/>
                </a:solidFill>
                <a:latin typeface="Times New Roman" panose="02020603050405020304" pitchFamily="18" charset="0"/>
                <a:ea typeface="DM Sans"/>
                <a:cs typeface="Times New Roman" panose="02020603050405020304" pitchFamily="18" charset="0"/>
                <a:sym typeface="DM Sans"/>
              </a:rPr>
              <a:t>Methodologie d’etude</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dirty="0">
                <a:solidFill>
                  <a:srgbClr val="FFFFFF"/>
                </a:solidFill>
                <a:latin typeface="DM Sans Bold"/>
                <a:ea typeface="DM Sans Bold"/>
                <a:cs typeface="DM Sans Bold"/>
                <a:sym typeface="DM Sans Bold"/>
              </a:rPr>
              <a:t>02</a:t>
            </a:r>
          </a:p>
        </p:txBody>
      </p:sp>
      <p:sp>
        <p:nvSpPr>
          <p:cNvPr id="37" name="TextBox 37"/>
          <p:cNvSpPr txBox="1"/>
          <p:nvPr/>
        </p:nvSpPr>
        <p:spPr>
          <a:xfrm>
            <a:off x="5861948" y="7491114"/>
            <a:ext cx="2318467" cy="318796"/>
          </a:xfrm>
          <a:prstGeom prst="rect">
            <a:avLst/>
          </a:prstGeom>
        </p:spPr>
        <p:txBody>
          <a:bodyPr lIns="0" tIns="0" rIns="0" bIns="0" rtlCol="0" anchor="t">
            <a:spAutoFit/>
          </a:bodyPr>
          <a:lstStyle/>
          <a:p>
            <a:pPr algn="ctr">
              <a:lnSpc>
                <a:spcPts val="2605"/>
              </a:lnSpc>
            </a:pPr>
            <a:r>
              <a:rPr lang="en-US" sz="1887" b="1" dirty="0">
                <a:solidFill>
                  <a:srgbClr val="FFFFFF"/>
                </a:solidFill>
                <a:latin typeface="Times New Roman" panose="02020603050405020304" pitchFamily="18" charset="0"/>
                <a:ea typeface="DM Sans"/>
                <a:cs typeface="Times New Roman" panose="02020603050405020304" pitchFamily="18" charset="0"/>
                <a:sym typeface="DM Sans"/>
              </a:rPr>
              <a:t>Conclusion</a:t>
            </a:r>
          </a:p>
        </p:txBody>
      </p:sp>
      <p:sp>
        <p:nvSpPr>
          <p:cNvPr id="38" name="TextBox 38"/>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dirty="0">
                <a:solidFill>
                  <a:srgbClr val="FFFFFF"/>
                </a:solidFill>
                <a:latin typeface="DM Sans Bold"/>
                <a:ea typeface="DM Sans Bold"/>
                <a:cs typeface="DM Sans Bold"/>
                <a:sym typeface="DM Sans Bold"/>
              </a:rPr>
              <a:t>04</a:t>
            </a:r>
          </a:p>
        </p:txBody>
      </p:sp>
      <p:sp>
        <p:nvSpPr>
          <p:cNvPr id="39" name="TextBox 39"/>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dirty="0">
                <a:solidFill>
                  <a:srgbClr val="FFFFFF"/>
                </a:solidFill>
                <a:latin typeface="DM Sans Bold"/>
                <a:ea typeface="DM Sans Bold"/>
                <a:cs typeface="DM Sans Bold"/>
                <a:sym typeface="DM Sans Bold"/>
              </a:rPr>
              <a:t>03</a:t>
            </a:r>
          </a:p>
        </p:txBody>
      </p:sp>
      <p:sp>
        <p:nvSpPr>
          <p:cNvPr id="40" name="TextBox 40"/>
          <p:cNvSpPr txBox="1"/>
          <p:nvPr/>
        </p:nvSpPr>
        <p:spPr>
          <a:xfrm>
            <a:off x="8852572" y="7493541"/>
            <a:ext cx="2318467" cy="316369"/>
          </a:xfrm>
          <a:prstGeom prst="rect">
            <a:avLst/>
          </a:prstGeom>
        </p:spPr>
        <p:txBody>
          <a:bodyPr lIns="0" tIns="0" rIns="0" bIns="0" rtlCol="0" anchor="t">
            <a:spAutoFit/>
          </a:bodyPr>
          <a:lstStyle/>
          <a:p>
            <a:pPr algn="ctr">
              <a:lnSpc>
                <a:spcPts val="2605"/>
              </a:lnSpc>
            </a:pPr>
            <a:r>
              <a:rPr lang="en-US" sz="1887" b="1" dirty="0">
                <a:solidFill>
                  <a:srgbClr val="FFFFFF"/>
                </a:solidFill>
                <a:latin typeface="Times New Roman" panose="02020603050405020304" pitchFamily="18" charset="0"/>
                <a:ea typeface="DM Sans"/>
                <a:cs typeface="Times New Roman" panose="02020603050405020304" pitchFamily="18" charset="0"/>
                <a:sym typeface="DM Sans"/>
              </a:rPr>
              <a:t>Recommandations</a:t>
            </a:r>
            <a:endParaRPr lang="en-US" sz="1887" b="1" dirty="0">
              <a:solidFill>
                <a:srgbClr val="FFFFFF"/>
              </a:solidFill>
              <a:latin typeface="DM Sans"/>
              <a:ea typeface="DM Sans"/>
              <a:cs typeface="DM Sans"/>
              <a:sym typeface="DM Sans"/>
            </a:endParaRPr>
          </a:p>
        </p:txBody>
      </p:sp>
      <p:sp>
        <p:nvSpPr>
          <p:cNvPr id="41" name="TextBox 41"/>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b="1" dirty="0">
                <a:solidFill>
                  <a:srgbClr val="FFFFFF"/>
                </a:solidFill>
                <a:latin typeface="DM Sans Bold"/>
                <a:ea typeface="DM Sans Bold"/>
                <a:cs typeface="DM Sans Bold"/>
                <a:sym typeface="DM Sans Bold"/>
              </a:rPr>
              <a:t>05</a:t>
            </a:r>
          </a:p>
        </p:txBody>
      </p:sp>
      <p:sp>
        <p:nvSpPr>
          <p:cNvPr id="42" name="TextBox 42"/>
          <p:cNvSpPr txBox="1"/>
          <p:nvPr/>
        </p:nvSpPr>
        <p:spPr>
          <a:xfrm>
            <a:off x="8852572" y="4732896"/>
            <a:ext cx="2203125" cy="318796"/>
          </a:xfrm>
          <a:prstGeom prst="rect">
            <a:avLst/>
          </a:prstGeom>
        </p:spPr>
        <p:txBody>
          <a:bodyPr lIns="0" tIns="0" rIns="0" bIns="0" rtlCol="0" anchor="t">
            <a:spAutoFit/>
          </a:bodyPr>
          <a:lstStyle/>
          <a:p>
            <a:pPr algn="ctr">
              <a:lnSpc>
                <a:spcPts val="2605"/>
              </a:lnSpc>
              <a:spcBef>
                <a:spcPct val="0"/>
              </a:spcBef>
            </a:pPr>
            <a:r>
              <a:rPr lang="en-US" sz="1887" b="1" dirty="0">
                <a:solidFill>
                  <a:srgbClr val="FFFFFF"/>
                </a:solidFill>
                <a:latin typeface="Times New Roman" panose="02020603050405020304" pitchFamily="18" charset="0"/>
                <a:ea typeface="DM Sans"/>
                <a:cs typeface="Times New Roman" panose="02020603050405020304" pitchFamily="18" charset="0"/>
                <a:sym typeface="DM Sans"/>
              </a:rPr>
              <a:t>Analyse des donnée</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8" name="TextBox 18"/>
          <p:cNvSpPr txBox="1"/>
          <p:nvPr/>
        </p:nvSpPr>
        <p:spPr>
          <a:xfrm>
            <a:off x="1028700" y="480482"/>
            <a:ext cx="3868111" cy="1110193"/>
          </a:xfrm>
          <a:prstGeom prst="rect">
            <a:avLst/>
          </a:prstGeom>
        </p:spPr>
        <p:txBody>
          <a:bodyPr lIns="0" tIns="0" rIns="0" bIns="0" rtlCol="0" anchor="t">
            <a:spAutoFit/>
          </a:bodyPr>
          <a:lstStyle/>
          <a:p>
            <a:pPr algn="l">
              <a:lnSpc>
                <a:spcPts val="4433"/>
              </a:lnSpc>
            </a:pPr>
            <a:r>
              <a:rPr lang="en-US" sz="3166" b="1" spc="88" dirty="0">
                <a:solidFill>
                  <a:srgbClr val="171FD0"/>
                </a:solidFill>
                <a:latin typeface="Times New Roman" panose="02020603050405020304" pitchFamily="18" charset="0"/>
                <a:ea typeface="Montserrat Bold"/>
                <a:cs typeface="Times New Roman" panose="02020603050405020304" pitchFamily="18" charset="0"/>
                <a:sym typeface="Montserrat Bold"/>
              </a:rPr>
              <a:t>Analyses des données</a:t>
            </a:r>
          </a:p>
        </p:txBody>
      </p:sp>
      <p:sp>
        <p:nvSpPr>
          <p:cNvPr id="19" name="TextBox 19"/>
          <p:cNvSpPr txBox="1"/>
          <p:nvPr/>
        </p:nvSpPr>
        <p:spPr>
          <a:xfrm>
            <a:off x="1654559" y="2464038"/>
            <a:ext cx="6484504" cy="998325"/>
          </a:xfrm>
          <a:prstGeom prst="rect">
            <a:avLst/>
          </a:prstGeom>
        </p:spPr>
        <p:txBody>
          <a:bodyPr wrap="square" lIns="0" tIns="0" rIns="0" bIns="0" rtlCol="0" anchor="t">
            <a:spAutoFit/>
          </a:bodyPr>
          <a:lstStyle/>
          <a:p>
            <a:pPr algn="ctr">
              <a:lnSpc>
                <a:spcPts val="3922"/>
              </a:lnSpc>
            </a:pPr>
            <a:r>
              <a:rPr lang="en-US" sz="3631" b="1" dirty="0">
                <a:solidFill>
                  <a:srgbClr val="000000"/>
                </a:solidFill>
                <a:latin typeface="Times New Roman" panose="02020603050405020304" pitchFamily="18" charset="0"/>
                <a:ea typeface="Montserrat Bold"/>
                <a:cs typeface="Times New Roman" panose="02020603050405020304" pitchFamily="18" charset="0"/>
                <a:sym typeface="Montserrat Bold"/>
              </a:rPr>
              <a:t>Evolution de la </a:t>
            </a:r>
            <a:r>
              <a:rPr lang="en-US" sz="3631"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Courbe</a:t>
            </a:r>
            <a:r>
              <a:rPr lang="en-US" sz="3631" b="1" dirty="0">
                <a:solidFill>
                  <a:srgbClr val="000000"/>
                </a:solidFill>
                <a:latin typeface="Times New Roman" panose="02020603050405020304" pitchFamily="18" charset="0"/>
                <a:ea typeface="Montserrat Bold"/>
                <a:cs typeface="Times New Roman" panose="02020603050405020304" pitchFamily="18" charset="0"/>
                <a:sym typeface="Montserrat Bold"/>
              </a:rPr>
              <a:t> de Tendance par Pays</a:t>
            </a:r>
          </a:p>
        </p:txBody>
      </p:sp>
      <p:sp>
        <p:nvSpPr>
          <p:cNvPr id="20" name="TextBox 20"/>
          <p:cNvSpPr txBox="1"/>
          <p:nvPr/>
        </p:nvSpPr>
        <p:spPr>
          <a:xfrm>
            <a:off x="731405" y="3885574"/>
            <a:ext cx="7810500" cy="3862404"/>
          </a:xfrm>
          <a:prstGeom prst="rect">
            <a:avLst/>
          </a:prstGeom>
        </p:spPr>
        <p:txBody>
          <a:bodyPr wrap="square" lIns="0" tIns="0" rIns="0" bIns="0" rtlCol="0" anchor="t">
            <a:spAutoFit/>
          </a:bodyPr>
          <a:lstStyle/>
          <a:p>
            <a:pPr algn="just">
              <a:lnSpc>
                <a:spcPts val="3788"/>
              </a:lnSpc>
            </a:pPr>
            <a:r>
              <a:rPr lang="en-US" sz="2705" b="1" dirty="0">
                <a:solidFill>
                  <a:srgbClr val="000000"/>
                </a:solidFill>
                <a:latin typeface="Times New Roman" panose="02020603050405020304" pitchFamily="18" charset="0"/>
                <a:ea typeface="Montserrat Medium"/>
                <a:cs typeface="Times New Roman" panose="02020603050405020304" pitchFamily="18" charset="0"/>
                <a:sym typeface="Montserrat Medium"/>
              </a:rPr>
              <a:t>Pour enrichir notre analyse, nous avons également examiné l'évolution des courbes de tendance du taux de mortalité infantile en relation avec les dépenses publiques en santé pour chaque pays. Cette approche visuelle offre une compréhension intuitive des fluctuations au fil des ans et des éventuelles corrélations entre ces deux variables.</a:t>
            </a:r>
          </a:p>
          <a:p>
            <a:pPr algn="just">
              <a:lnSpc>
                <a:spcPts val="3788"/>
              </a:lnSpc>
            </a:pPr>
            <a:endParaRPr lang="en-US" sz="2705" b="1" dirty="0">
              <a:solidFill>
                <a:srgbClr val="000000"/>
              </a:solidFill>
              <a:latin typeface="Montserrat Medium"/>
              <a:ea typeface="Montserrat Medium"/>
              <a:cs typeface="Montserrat Medium"/>
              <a:sym typeface="Montserrat Medium"/>
            </a:endParaRPr>
          </a:p>
        </p:txBody>
      </p:sp>
      <p:sp>
        <p:nvSpPr>
          <p:cNvPr id="21" name="Freeform 21"/>
          <p:cNvSpPr/>
          <p:nvPr/>
        </p:nvSpPr>
        <p:spPr>
          <a:xfrm>
            <a:off x="14166046" y="3723672"/>
            <a:ext cx="860608" cy="860608"/>
          </a:xfrm>
          <a:custGeom>
            <a:avLst/>
            <a:gdLst/>
            <a:ahLst/>
            <a:cxnLst/>
            <a:rect l="l" t="t" r="r" b="b"/>
            <a:pathLst>
              <a:path w="860608" h="860608">
                <a:moveTo>
                  <a:pt x="0" y="0"/>
                </a:moveTo>
                <a:lnTo>
                  <a:pt x="860609" y="0"/>
                </a:lnTo>
                <a:lnTo>
                  <a:pt x="860609" y="860609"/>
                </a:lnTo>
                <a:lnTo>
                  <a:pt x="0" y="860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1899037" y="3809313"/>
            <a:ext cx="4891731" cy="455148"/>
          </a:xfrm>
          <a:prstGeom prst="rect">
            <a:avLst/>
          </a:prstGeom>
        </p:spPr>
        <p:txBody>
          <a:bodyPr lIns="0" tIns="0" rIns="0" bIns="0" rtlCol="0" anchor="t">
            <a:spAutoFit/>
          </a:bodyPr>
          <a:lstStyle/>
          <a:p>
            <a:pPr algn="ctr">
              <a:lnSpc>
                <a:spcPts val="3788"/>
              </a:lnSpc>
            </a:pPr>
            <a:endParaRPr/>
          </a:p>
        </p:txBody>
      </p:sp>
      <p:pic>
        <p:nvPicPr>
          <p:cNvPr id="1028" name="Picture 4" descr="Eastman | Santé Publique">
            <a:extLst>
              <a:ext uri="{FF2B5EF4-FFF2-40B4-BE49-F238E27FC236}">
                <a16:creationId xmlns:a16="http://schemas.microsoft.com/office/drawing/2014/main" id="{817B174D-DB43-B866-EB8A-80D414070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0" y="2095500"/>
            <a:ext cx="8953500" cy="7505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7744" y="4913896"/>
            <a:ext cx="3121702" cy="4858754"/>
            <a:chOff x="0" y="0"/>
            <a:chExt cx="637981" cy="992982"/>
          </a:xfrm>
        </p:grpSpPr>
        <p:sp>
          <p:nvSpPr>
            <p:cNvPr id="3" name="Freeform 3"/>
            <p:cNvSpPr/>
            <p:nvPr/>
          </p:nvSpPr>
          <p:spPr>
            <a:xfrm>
              <a:off x="0" y="0"/>
              <a:ext cx="637981" cy="992982"/>
            </a:xfrm>
            <a:custGeom>
              <a:avLst/>
              <a:gdLst/>
              <a:ahLst/>
              <a:cxnLst/>
              <a:rect l="l" t="t" r="r" b="b"/>
              <a:pathLst>
                <a:path w="637981" h="992982">
                  <a:moveTo>
                    <a:pt x="12400" y="0"/>
                  </a:moveTo>
                  <a:lnTo>
                    <a:pt x="625581" y="0"/>
                  </a:lnTo>
                  <a:cubicBezTo>
                    <a:pt x="632429" y="0"/>
                    <a:pt x="637981" y="5552"/>
                    <a:pt x="637981" y="12400"/>
                  </a:cubicBezTo>
                  <a:lnTo>
                    <a:pt x="637981" y="980581"/>
                  </a:lnTo>
                  <a:cubicBezTo>
                    <a:pt x="637981" y="983870"/>
                    <a:pt x="636675" y="987024"/>
                    <a:pt x="634349" y="989350"/>
                  </a:cubicBezTo>
                  <a:cubicBezTo>
                    <a:pt x="632024" y="991675"/>
                    <a:pt x="628870" y="992982"/>
                    <a:pt x="625581" y="992982"/>
                  </a:cubicBezTo>
                  <a:lnTo>
                    <a:pt x="12400" y="992982"/>
                  </a:lnTo>
                  <a:cubicBezTo>
                    <a:pt x="5552" y="992982"/>
                    <a:pt x="0" y="987430"/>
                    <a:pt x="0" y="980581"/>
                  </a:cubicBezTo>
                  <a:lnTo>
                    <a:pt x="0" y="12400"/>
                  </a:lnTo>
                  <a:cubicBezTo>
                    <a:pt x="0" y="9111"/>
                    <a:pt x="1306" y="5957"/>
                    <a:pt x="3632" y="3632"/>
                  </a:cubicBezTo>
                  <a:cubicBezTo>
                    <a:pt x="5957" y="1306"/>
                    <a:pt x="9111" y="0"/>
                    <a:pt x="12400" y="0"/>
                  </a:cubicBezTo>
                  <a:close/>
                </a:path>
              </a:pathLst>
            </a:custGeom>
            <a:solidFill>
              <a:srgbClr val="F0F1F3"/>
            </a:solidFill>
          </p:spPr>
        </p:sp>
        <p:sp>
          <p:nvSpPr>
            <p:cNvPr id="4" name="TextBox 4"/>
            <p:cNvSpPr txBox="1"/>
            <p:nvPr/>
          </p:nvSpPr>
          <p:spPr>
            <a:xfrm>
              <a:off x="0" y="-38100"/>
              <a:ext cx="637981" cy="1031082"/>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514350" y="514350"/>
            <a:ext cx="7699977" cy="7666939"/>
            <a:chOff x="0" y="0"/>
            <a:chExt cx="2027977" cy="2019276"/>
          </a:xfrm>
        </p:grpSpPr>
        <p:sp>
          <p:nvSpPr>
            <p:cNvPr id="6" name="Freeform 6"/>
            <p:cNvSpPr/>
            <p:nvPr/>
          </p:nvSpPr>
          <p:spPr>
            <a:xfrm>
              <a:off x="0" y="0"/>
              <a:ext cx="2027977" cy="2019276"/>
            </a:xfrm>
            <a:custGeom>
              <a:avLst/>
              <a:gdLst/>
              <a:ahLst/>
              <a:cxnLst/>
              <a:rect l="l" t="t" r="r" b="b"/>
              <a:pathLst>
                <a:path w="2027977" h="2019276">
                  <a:moveTo>
                    <a:pt x="5027" y="0"/>
                  </a:moveTo>
                  <a:lnTo>
                    <a:pt x="2022950" y="0"/>
                  </a:lnTo>
                  <a:cubicBezTo>
                    <a:pt x="2024283" y="0"/>
                    <a:pt x="2025562" y="530"/>
                    <a:pt x="2026505" y="1472"/>
                  </a:cubicBezTo>
                  <a:cubicBezTo>
                    <a:pt x="2027448" y="2415"/>
                    <a:pt x="2027977" y="3694"/>
                    <a:pt x="2027977" y="5027"/>
                  </a:cubicBezTo>
                  <a:lnTo>
                    <a:pt x="2027977" y="2014249"/>
                  </a:lnTo>
                  <a:cubicBezTo>
                    <a:pt x="2027977" y="2017025"/>
                    <a:pt x="2025727" y="2019276"/>
                    <a:pt x="2022950" y="2019276"/>
                  </a:cubicBezTo>
                  <a:lnTo>
                    <a:pt x="5027" y="2019276"/>
                  </a:lnTo>
                  <a:cubicBezTo>
                    <a:pt x="3694" y="2019276"/>
                    <a:pt x="2415" y="2018746"/>
                    <a:pt x="1472" y="2017804"/>
                  </a:cubicBezTo>
                  <a:cubicBezTo>
                    <a:pt x="530" y="2016861"/>
                    <a:pt x="0" y="2015582"/>
                    <a:pt x="0" y="2014249"/>
                  </a:cubicBezTo>
                  <a:lnTo>
                    <a:pt x="0" y="5027"/>
                  </a:lnTo>
                  <a:cubicBezTo>
                    <a:pt x="0" y="3694"/>
                    <a:pt x="530" y="2415"/>
                    <a:pt x="1472" y="1472"/>
                  </a:cubicBezTo>
                  <a:cubicBezTo>
                    <a:pt x="2415" y="530"/>
                    <a:pt x="3694" y="0"/>
                    <a:pt x="5027" y="0"/>
                  </a:cubicBezTo>
                  <a:close/>
                </a:path>
              </a:pathLst>
            </a:custGeom>
            <a:solidFill>
              <a:srgbClr val="145DA0"/>
            </a:solidFill>
          </p:spPr>
        </p:sp>
        <p:sp>
          <p:nvSpPr>
            <p:cNvPr id="7" name="TextBox 7"/>
            <p:cNvSpPr txBox="1"/>
            <p:nvPr/>
          </p:nvSpPr>
          <p:spPr>
            <a:xfrm>
              <a:off x="0" y="-38100"/>
              <a:ext cx="2027977" cy="205737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43438" y="5566741"/>
            <a:ext cx="6854696" cy="4629150"/>
            <a:chOff x="0" y="0"/>
            <a:chExt cx="1061972" cy="717176"/>
          </a:xfrm>
        </p:grpSpPr>
        <p:sp>
          <p:nvSpPr>
            <p:cNvPr id="9" name="Freeform 9"/>
            <p:cNvSpPr/>
            <p:nvPr/>
          </p:nvSpPr>
          <p:spPr>
            <a:xfrm>
              <a:off x="0" y="0"/>
              <a:ext cx="1061972" cy="717176"/>
            </a:xfrm>
            <a:custGeom>
              <a:avLst/>
              <a:gdLst/>
              <a:ahLst/>
              <a:cxnLst/>
              <a:rect l="l" t="t" r="r" b="b"/>
              <a:pathLst>
                <a:path w="1061972" h="717176">
                  <a:moveTo>
                    <a:pt x="5647" y="0"/>
                  </a:moveTo>
                  <a:lnTo>
                    <a:pt x="1056325" y="0"/>
                  </a:lnTo>
                  <a:cubicBezTo>
                    <a:pt x="1059443" y="0"/>
                    <a:pt x="1061972" y="2528"/>
                    <a:pt x="1061972" y="5647"/>
                  </a:cubicBezTo>
                  <a:lnTo>
                    <a:pt x="1061972" y="711529"/>
                  </a:lnTo>
                  <a:cubicBezTo>
                    <a:pt x="1061972" y="714648"/>
                    <a:pt x="1059443" y="717176"/>
                    <a:pt x="1056325" y="717176"/>
                  </a:cubicBezTo>
                  <a:lnTo>
                    <a:pt x="5647" y="717176"/>
                  </a:lnTo>
                  <a:cubicBezTo>
                    <a:pt x="2528" y="717176"/>
                    <a:pt x="0" y="714648"/>
                    <a:pt x="0" y="711529"/>
                  </a:cubicBezTo>
                  <a:lnTo>
                    <a:pt x="0" y="5647"/>
                  </a:lnTo>
                  <a:cubicBezTo>
                    <a:pt x="0" y="2528"/>
                    <a:pt x="2528" y="0"/>
                    <a:pt x="5647" y="0"/>
                  </a:cubicBezTo>
                  <a:close/>
                </a:path>
              </a:pathLst>
            </a:custGeom>
            <a:blipFill>
              <a:blip r:embed="rId2"/>
              <a:stretch>
                <a:fillRect l="-20714" r="-20714"/>
              </a:stretch>
            </a:blipFill>
          </p:spPr>
        </p:sp>
      </p:grpSp>
      <p:grpSp>
        <p:nvGrpSpPr>
          <p:cNvPr id="10" name="Group 10"/>
          <p:cNvGrpSpPr/>
          <p:nvPr/>
        </p:nvGrpSpPr>
        <p:grpSpPr>
          <a:xfrm>
            <a:off x="17773650" y="9772650"/>
            <a:ext cx="556708" cy="556708"/>
            <a:chOff x="0" y="0"/>
            <a:chExt cx="812800" cy="812800"/>
          </a:xfrm>
        </p:grpSpPr>
        <p:sp>
          <p:nvSpPr>
            <p:cNvPr id="11" name="Freeform 11"/>
            <p:cNvSpPr/>
            <p:nvPr/>
          </p:nvSpPr>
          <p:spPr>
            <a:xfrm>
              <a:off x="0" y="0"/>
              <a:ext cx="812800" cy="812800"/>
            </a:xfrm>
            <a:custGeom>
              <a:avLst/>
              <a:gdLst/>
              <a:ahLst/>
              <a:cxnLst/>
              <a:rect l="l" t="t" r="r" b="b"/>
              <a:pathLst>
                <a:path w="812800" h="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60"/>
                </a:lnSpc>
              </a:pPr>
              <a:r>
                <a:rPr lang="en-US" sz="1900">
                  <a:solidFill>
                    <a:srgbClr val="000000"/>
                  </a:solidFill>
                  <a:latin typeface="Helvetica World"/>
                  <a:ea typeface="Helvetica World"/>
                  <a:cs typeface="Helvetica World"/>
                  <a:sym typeface="Helvetica World"/>
                </a:rPr>
                <a:t>8</a:t>
              </a:r>
            </a:p>
          </p:txBody>
        </p:sp>
      </p:grpSp>
      <p:grpSp>
        <p:nvGrpSpPr>
          <p:cNvPr id="13" name="Group 13"/>
          <p:cNvGrpSpPr/>
          <p:nvPr/>
        </p:nvGrpSpPr>
        <p:grpSpPr>
          <a:xfrm>
            <a:off x="17773650" y="-42358"/>
            <a:ext cx="556708" cy="556708"/>
            <a:chOff x="0" y="0"/>
            <a:chExt cx="812800" cy="812800"/>
          </a:xfrm>
        </p:grpSpPr>
        <p:sp>
          <p:nvSpPr>
            <p:cNvPr id="14" name="Freeform 14"/>
            <p:cNvSpPr/>
            <p:nvPr/>
          </p:nvSpPr>
          <p:spPr>
            <a:xfrm>
              <a:off x="0" y="0"/>
              <a:ext cx="812800" cy="812800"/>
            </a:xfrm>
            <a:custGeom>
              <a:avLst/>
              <a:gdLst/>
              <a:ahLst/>
              <a:cxnLst/>
              <a:rect l="l" t="t" r="r" b="b"/>
              <a:pathLst>
                <a:path w="812800" h="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6" name="TextBox 16"/>
          <p:cNvSpPr txBox="1"/>
          <p:nvPr/>
        </p:nvSpPr>
        <p:spPr>
          <a:xfrm>
            <a:off x="9144000" y="2095969"/>
            <a:ext cx="8229600" cy="2736390"/>
          </a:xfrm>
          <a:prstGeom prst="rect">
            <a:avLst/>
          </a:prstGeom>
        </p:spPr>
        <p:txBody>
          <a:bodyPr wrap="square" lIns="0" tIns="0" rIns="0" bIns="0" rtlCol="0" anchor="t">
            <a:spAutoFit/>
          </a:bodyPr>
          <a:lstStyle/>
          <a:p>
            <a:pPr algn="just">
              <a:lnSpc>
                <a:spcPts val="3136"/>
              </a:lnSpc>
            </a:pP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Les résultats de nos analyses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ont</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été présentés à l'aide de tableaux de bord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dynamiques</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créés</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avec Streamlit,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permettant</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ainsi une communication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claire</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et accessible de nos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découvertes</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aux parties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prenantes</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Ces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outils</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de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visualisation</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favorisent</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également une diffusion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efficace</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des résultats et des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recommandations</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visant</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à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optimiser</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les dépenses publiques dans le </a:t>
            </a:r>
            <a:r>
              <a:rPr lang="en-US" sz="2240" dirty="0" err="1">
                <a:solidFill>
                  <a:srgbClr val="000000"/>
                </a:solidFill>
                <a:latin typeface="Times New Roman" panose="02020603050405020304" pitchFamily="18" charset="0"/>
                <a:ea typeface="Helvetica World"/>
                <a:cs typeface="Times New Roman" panose="02020603050405020304" pitchFamily="18" charset="0"/>
                <a:sym typeface="Helvetica World"/>
              </a:rPr>
              <a:t>secteur</a:t>
            </a:r>
            <a:r>
              <a:rPr lang="en-US" sz="2240" dirty="0">
                <a:solidFill>
                  <a:srgbClr val="000000"/>
                </a:solidFill>
                <a:latin typeface="Times New Roman" panose="02020603050405020304" pitchFamily="18" charset="0"/>
                <a:ea typeface="Helvetica World"/>
                <a:cs typeface="Times New Roman" panose="02020603050405020304" pitchFamily="18" charset="0"/>
                <a:sym typeface="Helvetica World"/>
              </a:rPr>
              <a:t> de la santé.</a:t>
            </a:r>
          </a:p>
          <a:p>
            <a:pPr algn="just">
              <a:lnSpc>
                <a:spcPts val="2856"/>
              </a:lnSpc>
            </a:pPr>
            <a:endParaRPr lang="en-US" sz="2240" dirty="0">
              <a:solidFill>
                <a:srgbClr val="000000"/>
              </a:solidFill>
              <a:latin typeface="Helvetica World"/>
              <a:ea typeface="Helvetica World"/>
              <a:cs typeface="Helvetica World"/>
              <a:sym typeface="Helvetica World"/>
            </a:endParaRPr>
          </a:p>
        </p:txBody>
      </p:sp>
      <p:sp>
        <p:nvSpPr>
          <p:cNvPr id="17" name="TextBox 17"/>
          <p:cNvSpPr txBox="1"/>
          <p:nvPr/>
        </p:nvSpPr>
        <p:spPr>
          <a:xfrm>
            <a:off x="707744" y="3126380"/>
            <a:ext cx="7153843" cy="537844"/>
          </a:xfrm>
          <a:prstGeom prst="rect">
            <a:avLst/>
          </a:prstGeom>
        </p:spPr>
        <p:txBody>
          <a:bodyPr lIns="0" tIns="0" rIns="0" bIns="0" rtlCol="0" anchor="t">
            <a:spAutoFit/>
          </a:bodyPr>
          <a:lstStyle/>
          <a:p>
            <a:pPr algn="just">
              <a:lnSpc>
                <a:spcPts val="4480"/>
              </a:lnSpc>
            </a:pPr>
            <a:r>
              <a:rPr lang="en-US" sz="3200">
                <a:solidFill>
                  <a:srgbClr val="FFFFFF"/>
                </a:solidFill>
                <a:latin typeface="Helvetica World"/>
                <a:ea typeface="Helvetica World"/>
                <a:cs typeface="Helvetica World"/>
                <a:sym typeface="Helvetica World"/>
              </a:rPr>
              <a:t>VISUALISATION ET REPORTING</a:t>
            </a:r>
          </a:p>
        </p:txBody>
      </p:sp>
      <p:pic>
        <p:nvPicPr>
          <p:cNvPr id="19" name="Image 18">
            <a:extLst>
              <a:ext uri="{FF2B5EF4-FFF2-40B4-BE49-F238E27FC236}">
                <a16:creationId xmlns:a16="http://schemas.microsoft.com/office/drawing/2014/main" id="{CB2E8377-ED5C-F989-980D-50F61E1D4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44" y="5421854"/>
            <a:ext cx="10112656" cy="49075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7FF8A01C-331A-1B01-C966-9C9C5C8869C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EFC5472-5F9E-8D61-48F3-6FAB3E500CC0}"/>
              </a:ext>
            </a:extLst>
          </p:cNvPr>
          <p:cNvSpPr/>
          <p:nvPr/>
        </p:nvSpPr>
        <p:spPr>
          <a:xfrm>
            <a:off x="1219200" y="688249"/>
            <a:ext cx="16611600" cy="8839200"/>
          </a:xfrm>
          <a:custGeom>
            <a:avLst/>
            <a:gdLst/>
            <a:ahLst/>
            <a:cxnLst/>
            <a:rect l="l" t="t" r="r" b="b"/>
            <a:pathLst>
              <a:path w="4796021" h="4673941">
                <a:moveTo>
                  <a:pt x="0" y="0"/>
                </a:moveTo>
                <a:lnTo>
                  <a:pt x="4796021" y="0"/>
                </a:lnTo>
                <a:lnTo>
                  <a:pt x="4796021" y="4673940"/>
                </a:lnTo>
                <a:lnTo>
                  <a:pt x="0" y="4673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a:extLst>
              <a:ext uri="{FF2B5EF4-FFF2-40B4-BE49-F238E27FC236}">
                <a16:creationId xmlns:a16="http://schemas.microsoft.com/office/drawing/2014/main" id="{08A20A5F-8E76-3366-C866-DC70D39A1983}"/>
              </a:ext>
            </a:extLst>
          </p:cNvPr>
          <p:cNvSpPr txBox="1"/>
          <p:nvPr/>
        </p:nvSpPr>
        <p:spPr>
          <a:xfrm>
            <a:off x="7481406" y="4827772"/>
            <a:ext cx="4147169" cy="280077"/>
          </a:xfrm>
          <a:prstGeom prst="rect">
            <a:avLst/>
          </a:prstGeom>
        </p:spPr>
        <p:txBody>
          <a:bodyPr lIns="0" tIns="0" rIns="0" bIns="0" rtlCol="0" anchor="t">
            <a:spAutoFit/>
          </a:bodyPr>
          <a:lstStyle/>
          <a:p>
            <a:pPr algn="ctr">
              <a:lnSpc>
                <a:spcPts val="2364"/>
              </a:lnSpc>
            </a:pPr>
            <a:r>
              <a:rPr lang="en-US" sz="1688" dirty="0">
                <a:solidFill>
                  <a:srgbClr val="353132"/>
                </a:solidFill>
                <a:latin typeface="Arial"/>
                <a:ea typeface="Arial"/>
                <a:cs typeface="Arial"/>
                <a:sym typeface="Arial"/>
              </a:rPr>
              <a:t>.</a:t>
            </a:r>
          </a:p>
        </p:txBody>
      </p:sp>
      <p:sp>
        <p:nvSpPr>
          <p:cNvPr id="11" name="Freeform 11">
            <a:extLst>
              <a:ext uri="{FF2B5EF4-FFF2-40B4-BE49-F238E27FC236}">
                <a16:creationId xmlns:a16="http://schemas.microsoft.com/office/drawing/2014/main" id="{91C23B51-2A3C-D60C-E508-989CA1827048}"/>
              </a:ext>
            </a:extLst>
          </p:cNvPr>
          <p:cNvSpPr/>
          <p:nvPr/>
        </p:nvSpPr>
        <p:spPr>
          <a:xfrm flipV="1">
            <a:off x="14304551" y="6689020"/>
            <a:ext cx="9480190" cy="8032306"/>
          </a:xfrm>
          <a:custGeom>
            <a:avLst/>
            <a:gdLst/>
            <a:ahLst/>
            <a:cxnLst/>
            <a:rect l="l" t="t" r="r" b="b"/>
            <a:pathLst>
              <a:path w="9480190" h="8032306">
                <a:moveTo>
                  <a:pt x="0" y="8032307"/>
                </a:moveTo>
                <a:lnTo>
                  <a:pt x="9480190" y="8032307"/>
                </a:lnTo>
                <a:lnTo>
                  <a:pt x="9480190" y="0"/>
                </a:lnTo>
                <a:lnTo>
                  <a:pt x="0" y="0"/>
                </a:lnTo>
                <a:lnTo>
                  <a:pt x="0" y="803230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84A20BEA-9F3E-C951-4E02-BBB77C268150}"/>
              </a:ext>
            </a:extLst>
          </p:cNvPr>
          <p:cNvSpPr/>
          <p:nvPr/>
        </p:nvSpPr>
        <p:spPr>
          <a:xfrm flipH="1">
            <a:off x="-3106025" y="-1754906"/>
            <a:ext cx="6212050" cy="5263301"/>
          </a:xfrm>
          <a:custGeom>
            <a:avLst/>
            <a:gdLst/>
            <a:ahLst/>
            <a:cxnLst/>
            <a:rect l="l" t="t" r="r" b="b"/>
            <a:pathLst>
              <a:path w="6212050" h="5263301">
                <a:moveTo>
                  <a:pt x="6212050" y="0"/>
                </a:moveTo>
                <a:lnTo>
                  <a:pt x="0" y="0"/>
                </a:lnTo>
                <a:lnTo>
                  <a:pt x="0" y="5263301"/>
                </a:lnTo>
                <a:lnTo>
                  <a:pt x="6212050" y="5263301"/>
                </a:lnTo>
                <a:lnTo>
                  <a:pt x="6212050" y="0"/>
                </a:lnTo>
                <a:close/>
              </a:path>
            </a:pathLst>
          </a:custGeom>
          <a:blipFill>
            <a:blip r:embed="rId4">
              <a:alphaModFix amt="59000"/>
              <a:extLst>
                <a:ext uri="{96DAC541-7B7A-43D3-8B79-37D633B846F1}">
                  <asvg:svgBlip xmlns:asvg="http://schemas.microsoft.com/office/drawing/2016/SVG/main" r:embed="rId5"/>
                </a:ext>
              </a:extLst>
            </a:blip>
            <a:stretch>
              <a:fillRect/>
            </a:stretch>
          </a:blipFill>
        </p:spPr>
      </p:sp>
      <p:sp>
        <p:nvSpPr>
          <p:cNvPr id="13" name="ZoneTexte 12">
            <a:extLst>
              <a:ext uri="{FF2B5EF4-FFF2-40B4-BE49-F238E27FC236}">
                <a16:creationId xmlns:a16="http://schemas.microsoft.com/office/drawing/2014/main" id="{17348103-FE55-2F49-6A92-D8AA07930DAD}"/>
              </a:ext>
            </a:extLst>
          </p:cNvPr>
          <p:cNvSpPr txBox="1"/>
          <p:nvPr/>
        </p:nvSpPr>
        <p:spPr>
          <a:xfrm>
            <a:off x="3352800" y="3314701"/>
            <a:ext cx="11963400" cy="4801314"/>
          </a:xfrm>
          <a:prstGeom prst="rect">
            <a:avLst/>
          </a:prstGeom>
          <a:noFill/>
        </p:spPr>
        <p:txBody>
          <a:bodyPr wrap="square" rtlCol="0">
            <a:spAutoFit/>
          </a:bodyPr>
          <a:lstStyle/>
          <a:p>
            <a:pPr algn="just"/>
            <a:r>
              <a:rPr lang="fr-FR" sz="3200" dirty="0">
                <a:effectLst/>
                <a:latin typeface="Times New Roman" panose="02020603050405020304" pitchFamily="18" charset="0"/>
                <a:ea typeface="Times New Roman" panose="02020603050405020304" pitchFamily="18" charset="0"/>
                <a:cs typeface="Times New Roman" panose="02020603050405020304" pitchFamily="18" charset="0"/>
              </a:rPr>
              <a:t>Cette étude montre qu'il existe une relation significative entre les dépenses publiques de santé et la réduction de la mortalité infantile. Plus précisément, les investissements dans les services prénatals, les vaccinations, et autres programmes de prévention apparaissent particulièrement bénéfiques pour améliorer la santé des enfants. Ces résultats confirment l'importance des politiques de santé publique dans l’amélioration des indicateurs de santé infantile et soulignent l’impact que des financements adéquats peuvent avoir sur la réduction des inégalités en matière de santé.</a:t>
            </a:r>
            <a:endParaRPr lang="fr-FR" sz="3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14" name="Ellipse 13">
            <a:extLst>
              <a:ext uri="{FF2B5EF4-FFF2-40B4-BE49-F238E27FC236}">
                <a16:creationId xmlns:a16="http://schemas.microsoft.com/office/drawing/2014/main" id="{A80584D5-BAE9-8BDE-CF73-17F4EB91A125}"/>
              </a:ext>
            </a:extLst>
          </p:cNvPr>
          <p:cNvSpPr/>
          <p:nvPr/>
        </p:nvSpPr>
        <p:spPr>
          <a:xfrm>
            <a:off x="4953000" y="1495143"/>
            <a:ext cx="9144000" cy="1133757"/>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03184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835DFAEA-8098-C1B0-2220-4A85484AE1B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8C6B65F-7702-9919-5CD6-23E2601513A8}"/>
              </a:ext>
            </a:extLst>
          </p:cNvPr>
          <p:cNvSpPr/>
          <p:nvPr/>
        </p:nvSpPr>
        <p:spPr>
          <a:xfrm>
            <a:off x="1219200" y="688249"/>
            <a:ext cx="16611600" cy="8839200"/>
          </a:xfrm>
          <a:custGeom>
            <a:avLst/>
            <a:gdLst/>
            <a:ahLst/>
            <a:cxnLst/>
            <a:rect l="l" t="t" r="r" b="b"/>
            <a:pathLst>
              <a:path w="4796021" h="4673941">
                <a:moveTo>
                  <a:pt x="0" y="0"/>
                </a:moveTo>
                <a:lnTo>
                  <a:pt x="4796021" y="0"/>
                </a:lnTo>
                <a:lnTo>
                  <a:pt x="4796021" y="4673940"/>
                </a:lnTo>
                <a:lnTo>
                  <a:pt x="0" y="4673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a:extLst>
              <a:ext uri="{FF2B5EF4-FFF2-40B4-BE49-F238E27FC236}">
                <a16:creationId xmlns:a16="http://schemas.microsoft.com/office/drawing/2014/main" id="{420612FE-2F88-C161-27B8-93106F4A6392}"/>
              </a:ext>
            </a:extLst>
          </p:cNvPr>
          <p:cNvSpPr txBox="1"/>
          <p:nvPr/>
        </p:nvSpPr>
        <p:spPr>
          <a:xfrm>
            <a:off x="7481406" y="4827772"/>
            <a:ext cx="4147169" cy="280077"/>
          </a:xfrm>
          <a:prstGeom prst="rect">
            <a:avLst/>
          </a:prstGeom>
        </p:spPr>
        <p:txBody>
          <a:bodyPr lIns="0" tIns="0" rIns="0" bIns="0" rtlCol="0" anchor="t">
            <a:spAutoFit/>
          </a:bodyPr>
          <a:lstStyle/>
          <a:p>
            <a:pPr algn="ctr">
              <a:lnSpc>
                <a:spcPts val="2364"/>
              </a:lnSpc>
            </a:pPr>
            <a:r>
              <a:rPr lang="en-US" sz="1688" dirty="0">
                <a:solidFill>
                  <a:srgbClr val="353132"/>
                </a:solidFill>
                <a:latin typeface="Arial"/>
                <a:ea typeface="Arial"/>
                <a:cs typeface="Arial"/>
                <a:sym typeface="Arial"/>
              </a:rPr>
              <a:t>.</a:t>
            </a:r>
          </a:p>
        </p:txBody>
      </p:sp>
      <p:sp>
        <p:nvSpPr>
          <p:cNvPr id="11" name="Freeform 11">
            <a:extLst>
              <a:ext uri="{FF2B5EF4-FFF2-40B4-BE49-F238E27FC236}">
                <a16:creationId xmlns:a16="http://schemas.microsoft.com/office/drawing/2014/main" id="{783F1F27-0A67-B0EB-A4EE-CE26D21107F0}"/>
              </a:ext>
            </a:extLst>
          </p:cNvPr>
          <p:cNvSpPr/>
          <p:nvPr/>
        </p:nvSpPr>
        <p:spPr>
          <a:xfrm flipV="1">
            <a:off x="14304551" y="6689020"/>
            <a:ext cx="9480190" cy="8032306"/>
          </a:xfrm>
          <a:custGeom>
            <a:avLst/>
            <a:gdLst/>
            <a:ahLst/>
            <a:cxnLst/>
            <a:rect l="l" t="t" r="r" b="b"/>
            <a:pathLst>
              <a:path w="9480190" h="8032306">
                <a:moveTo>
                  <a:pt x="0" y="8032307"/>
                </a:moveTo>
                <a:lnTo>
                  <a:pt x="9480190" y="8032307"/>
                </a:lnTo>
                <a:lnTo>
                  <a:pt x="9480190" y="0"/>
                </a:lnTo>
                <a:lnTo>
                  <a:pt x="0" y="0"/>
                </a:lnTo>
                <a:lnTo>
                  <a:pt x="0" y="803230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8B318DC1-F576-B7EB-4936-CDAB1685CE7A}"/>
              </a:ext>
            </a:extLst>
          </p:cNvPr>
          <p:cNvSpPr/>
          <p:nvPr/>
        </p:nvSpPr>
        <p:spPr>
          <a:xfrm flipH="1">
            <a:off x="-3106025" y="-1754906"/>
            <a:ext cx="6212050" cy="5263301"/>
          </a:xfrm>
          <a:custGeom>
            <a:avLst/>
            <a:gdLst/>
            <a:ahLst/>
            <a:cxnLst/>
            <a:rect l="l" t="t" r="r" b="b"/>
            <a:pathLst>
              <a:path w="6212050" h="5263301">
                <a:moveTo>
                  <a:pt x="6212050" y="0"/>
                </a:moveTo>
                <a:lnTo>
                  <a:pt x="0" y="0"/>
                </a:lnTo>
                <a:lnTo>
                  <a:pt x="0" y="5263301"/>
                </a:lnTo>
                <a:lnTo>
                  <a:pt x="6212050" y="5263301"/>
                </a:lnTo>
                <a:lnTo>
                  <a:pt x="6212050" y="0"/>
                </a:lnTo>
                <a:close/>
              </a:path>
            </a:pathLst>
          </a:custGeom>
          <a:blipFill>
            <a:blip r:embed="rId4">
              <a:alphaModFix amt="59000"/>
              <a:extLst>
                <a:ext uri="{96DAC541-7B7A-43D3-8B79-37D633B846F1}">
                  <asvg:svgBlip xmlns:asvg="http://schemas.microsoft.com/office/drawing/2016/SVG/main" r:embed="rId5"/>
                </a:ext>
              </a:extLst>
            </a:blip>
            <a:stretch>
              <a:fillRect/>
            </a:stretch>
          </a:blipFill>
        </p:spPr>
      </p:sp>
      <p:sp>
        <p:nvSpPr>
          <p:cNvPr id="13" name="ZoneTexte 12">
            <a:extLst>
              <a:ext uri="{FF2B5EF4-FFF2-40B4-BE49-F238E27FC236}">
                <a16:creationId xmlns:a16="http://schemas.microsoft.com/office/drawing/2014/main" id="{BDF034A2-FC06-D55F-FEF9-2CC6B073959A}"/>
              </a:ext>
            </a:extLst>
          </p:cNvPr>
          <p:cNvSpPr txBox="1"/>
          <p:nvPr/>
        </p:nvSpPr>
        <p:spPr>
          <a:xfrm>
            <a:off x="3352800" y="3314701"/>
            <a:ext cx="11963400" cy="4801314"/>
          </a:xfrm>
          <a:prstGeom prst="rect">
            <a:avLst/>
          </a:prstGeom>
          <a:noFill/>
        </p:spPr>
        <p:txBody>
          <a:bodyPr wrap="square" rtlCol="0">
            <a:spAutoFit/>
          </a:bodyPr>
          <a:lstStyle/>
          <a:p>
            <a:pPr algn="just"/>
            <a:r>
              <a:rPr lang="fr-FR" sz="3200" dirty="0">
                <a:effectLst/>
                <a:latin typeface="Times New Roman" panose="02020603050405020304" pitchFamily="18" charset="0"/>
                <a:ea typeface="Times New Roman" panose="02020603050405020304" pitchFamily="18" charset="0"/>
                <a:cs typeface="Times New Roman" panose="02020603050405020304" pitchFamily="18" charset="0"/>
              </a:rPr>
              <a:t>Cette étude montre qu'il existe une relation significative entre les dépenses publiques de santé et la réduction de la mortalité infantile. Plus précisément, les investissements dans les services prénatals, les vaccinations, et autres programmes de prévention apparaissent particulièrement bénéfiques pour améliorer la santé des enfants. Ces résultats confirment l'importance des politiques de santé publique dans l’amélioration des indicateurs de santé infantile et soulignent l’impact que des financements adéquats peuvent avoir sur la réduction des inégalités en matière de santé.</a:t>
            </a:r>
            <a:endParaRPr lang="fr-FR" sz="3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14" name="Ellipse 13">
            <a:extLst>
              <a:ext uri="{FF2B5EF4-FFF2-40B4-BE49-F238E27FC236}">
                <a16:creationId xmlns:a16="http://schemas.microsoft.com/office/drawing/2014/main" id="{2E2C4505-D1C9-BBE5-BF86-282976E34106}"/>
              </a:ext>
            </a:extLst>
          </p:cNvPr>
          <p:cNvSpPr/>
          <p:nvPr/>
        </p:nvSpPr>
        <p:spPr>
          <a:xfrm>
            <a:off x="4953000" y="1495143"/>
            <a:ext cx="9144000" cy="1133757"/>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dirty="0">
                <a:latin typeface="Times New Roman" panose="02020603050405020304" pitchFamily="18" charset="0"/>
                <a:cs typeface="Times New Roman" panose="02020603050405020304" pitchFamily="18" charset="0"/>
              </a:rPr>
              <a:t>Recommandations</a:t>
            </a:r>
          </a:p>
        </p:txBody>
      </p:sp>
    </p:spTree>
    <p:extLst>
      <p:ext uri="{BB962C8B-B14F-4D97-AF65-F5344CB8AC3E}">
        <p14:creationId xmlns:p14="http://schemas.microsoft.com/office/powerpoint/2010/main" val="217284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5166" y="6955061"/>
            <a:ext cx="6663878" cy="66638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74240" y="-3891704"/>
            <a:ext cx="12148871" cy="12148871"/>
            <a:chOff x="0" y="0"/>
            <a:chExt cx="16198495" cy="16198495"/>
          </a:xfrm>
        </p:grpSpPr>
        <p:grpSp>
          <p:nvGrpSpPr>
            <p:cNvPr id="6" name="Group 6"/>
            <p:cNvGrpSpPr/>
            <p:nvPr/>
          </p:nvGrpSpPr>
          <p:grpSpPr>
            <a:xfrm>
              <a:off x="0" y="0"/>
              <a:ext cx="16198495" cy="161984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6236" y="656236"/>
              <a:ext cx="14886024" cy="148860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89197" y="1589197"/>
              <a:ext cx="13020101" cy="13020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482626" y="2482626"/>
              <a:ext cx="11233242" cy="112332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413246" y="-1677475"/>
            <a:ext cx="7426882" cy="74268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187" r="-25187"/>
              </a:stretch>
            </a:blipFill>
          </p:spPr>
        </p:sp>
      </p:grpSp>
      <p:grpSp>
        <p:nvGrpSpPr>
          <p:cNvPr id="20" name="Group 20"/>
          <p:cNvGrpSpPr/>
          <p:nvPr/>
        </p:nvGrpSpPr>
        <p:grpSpPr>
          <a:xfrm>
            <a:off x="4078584" y="8831583"/>
            <a:ext cx="916071" cy="91607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304687" y="7691073"/>
            <a:ext cx="5024836" cy="502483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187" r="-25187"/>
              </a:stretch>
            </a:blipFill>
          </p:spPr>
        </p:sp>
      </p:grpSp>
      <p:grpSp>
        <p:nvGrpSpPr>
          <p:cNvPr id="25" name="Group 25"/>
          <p:cNvGrpSpPr/>
          <p:nvPr/>
        </p:nvGrpSpPr>
        <p:grpSpPr>
          <a:xfrm>
            <a:off x="8516318" y="5880946"/>
            <a:ext cx="601574" cy="60157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427126" y="8230010"/>
            <a:ext cx="601574" cy="60157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697749" y="1092167"/>
            <a:ext cx="8372622" cy="2872581"/>
          </a:xfrm>
          <a:prstGeom prst="rect">
            <a:avLst/>
          </a:prstGeom>
        </p:spPr>
        <p:txBody>
          <a:bodyPr wrap="square" lIns="0" tIns="0" rIns="0" bIns="0" rtlCol="0" anchor="t">
            <a:spAutoFit/>
          </a:bodyPr>
          <a:lstStyle/>
          <a:p>
            <a:pPr algn="just">
              <a:lnSpc>
                <a:spcPts val="4748"/>
              </a:lnSpc>
            </a:pPr>
            <a:r>
              <a:rPr lang="en-US" sz="4396" dirty="0">
                <a:solidFill>
                  <a:srgbClr val="000000"/>
                </a:solidFill>
                <a:latin typeface="Times New Roman" panose="02020603050405020304" pitchFamily="18" charset="0"/>
                <a:ea typeface="Montserrat"/>
                <a:cs typeface="Times New Roman" panose="02020603050405020304" pitchFamily="18" charset="0"/>
                <a:sym typeface="Montserrat"/>
              </a:rPr>
              <a:t>Ensemble, construisons un avenir où chaque enfant a la chance de grandir en bonne santé !</a:t>
            </a:r>
          </a:p>
          <a:p>
            <a:pPr algn="just">
              <a:lnSpc>
                <a:spcPts val="8312"/>
              </a:lnSpc>
            </a:pPr>
            <a:r>
              <a:rPr lang="en-US" sz="7696"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p>
        </p:txBody>
      </p:sp>
      <p:sp>
        <p:nvSpPr>
          <p:cNvPr id="32" name="TextBox 32"/>
          <p:cNvSpPr txBox="1"/>
          <p:nvPr/>
        </p:nvSpPr>
        <p:spPr>
          <a:xfrm>
            <a:off x="10694296" y="5835133"/>
            <a:ext cx="7896952" cy="2137810"/>
          </a:xfrm>
          <a:prstGeom prst="rect">
            <a:avLst/>
          </a:prstGeom>
        </p:spPr>
        <p:txBody>
          <a:bodyPr lIns="0" tIns="0" rIns="0" bIns="0" rtlCol="0" anchor="t">
            <a:spAutoFit/>
          </a:bodyPr>
          <a:lstStyle/>
          <a:p>
            <a:pPr algn="l">
              <a:lnSpc>
                <a:spcPts val="8312"/>
              </a:lnSpc>
            </a:pPr>
            <a:r>
              <a:rPr lang="en-US" sz="7696" b="1">
                <a:solidFill>
                  <a:srgbClr val="000000"/>
                </a:solidFill>
                <a:latin typeface="Montserrat Bold"/>
                <a:ea typeface="Montserrat Bold"/>
                <a:cs typeface="Montserrat Bold"/>
                <a:sym typeface="Montserrat Bold"/>
              </a:rPr>
              <a:t>Merci pour</a:t>
            </a:r>
          </a:p>
          <a:p>
            <a:pPr algn="l">
              <a:lnSpc>
                <a:spcPts val="8312"/>
              </a:lnSpc>
            </a:pPr>
            <a:r>
              <a:rPr lang="en-US" sz="7696" b="1">
                <a:solidFill>
                  <a:srgbClr val="000000"/>
                </a:solidFill>
                <a:latin typeface="Montserrat Bold"/>
                <a:ea typeface="Montserrat Bold"/>
                <a:cs typeface="Montserrat Bold"/>
                <a:sym typeface="Montserrat Bold"/>
              </a:rPr>
              <a:t>votre attention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3574441"/>
            <a:ext cx="0" cy="4676296"/>
          </a:xfrm>
          <a:prstGeom prst="line">
            <a:avLst/>
          </a:prstGeom>
          <a:ln w="47625" cap="flat">
            <a:solidFill>
              <a:srgbClr val="FFFFFF"/>
            </a:solidFill>
            <a:prstDash val="solid"/>
            <a:headEnd type="none" w="sm" len="sm"/>
            <a:tailEnd type="none" w="sm" len="sm"/>
          </a:ln>
        </p:spPr>
      </p:sp>
      <p:sp>
        <p:nvSpPr>
          <p:cNvPr id="3" name="TextBox 3"/>
          <p:cNvSpPr txBox="1"/>
          <p:nvPr/>
        </p:nvSpPr>
        <p:spPr>
          <a:xfrm>
            <a:off x="7355245" y="4286046"/>
            <a:ext cx="5283895" cy="4105611"/>
          </a:xfrm>
          <a:prstGeom prst="rect">
            <a:avLst/>
          </a:prstGeom>
        </p:spPr>
        <p:txBody>
          <a:bodyPr lIns="0" tIns="0" rIns="0" bIns="0" rtlCol="0" anchor="t">
            <a:spAutoFit/>
          </a:bodyPr>
          <a:lstStyle/>
          <a:p>
            <a:pPr marL="559389" lvl="1" indent="-279694" algn="ctr">
              <a:lnSpc>
                <a:spcPts val="3575"/>
              </a:lnSpc>
              <a:buFont typeface="Arial"/>
              <a:buChar char="•"/>
            </a:pP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Progrès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significatifs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dans les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régions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avec des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systèmes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de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santé</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robustes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a:t>
            </a:r>
          </a:p>
          <a:p>
            <a:pPr marL="559389" lvl="1" indent="-279694" algn="ctr">
              <a:lnSpc>
                <a:spcPts val="3575"/>
              </a:lnSpc>
              <a:buFont typeface="Arial"/>
              <a:buChar char="•"/>
            </a:pP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Zones à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ressources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limitées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avec des taux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élevés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de mortalité infantile.</a:t>
            </a:r>
          </a:p>
          <a:p>
            <a:pPr marL="559389" lvl="1" indent="-279694" algn="ctr">
              <a:lnSpc>
                <a:spcPts val="3575"/>
              </a:lnSpc>
              <a:buFont typeface="Arial"/>
              <a:buChar char="•"/>
            </a:pP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Défis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en matière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d’équité</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dans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l'accès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 aux </a:t>
            </a:r>
            <a:r>
              <a:rPr lang="en-US" sz="2690" dirty="0" err="1">
                <a:solidFill>
                  <a:srgbClr val="FFFFFF"/>
                </a:solidFill>
                <a:latin typeface="Times New Roman" panose="02020603050405020304" pitchFamily="18" charset="0"/>
                <a:ea typeface="DM Sans"/>
                <a:cs typeface="Times New Roman" panose="02020603050405020304" pitchFamily="18" charset="0"/>
                <a:sym typeface="DM Sans"/>
              </a:rPr>
              <a:t>soins</a:t>
            </a:r>
            <a:r>
              <a:rPr lang="en-US" sz="2690" dirty="0">
                <a:solidFill>
                  <a:srgbClr val="FFFFFF"/>
                </a:solidFill>
                <a:latin typeface="Times New Roman" panose="02020603050405020304" pitchFamily="18" charset="0"/>
                <a:ea typeface="DM Sans"/>
                <a:cs typeface="Times New Roman" panose="02020603050405020304" pitchFamily="18" charset="0"/>
                <a:sym typeface="DM Sans"/>
              </a:rPr>
              <a:t>.</a:t>
            </a:r>
          </a:p>
          <a:p>
            <a:pPr marL="0" lvl="0" indent="0" algn="ctr">
              <a:lnSpc>
                <a:spcPts val="3288"/>
              </a:lnSpc>
              <a:spcBef>
                <a:spcPct val="0"/>
              </a:spcBef>
            </a:pPr>
            <a:endParaRPr lang="en-US" sz="2690" dirty="0">
              <a:solidFill>
                <a:srgbClr val="FFFFFF"/>
              </a:solidFill>
              <a:latin typeface="DM Sans"/>
              <a:ea typeface="DM Sans"/>
              <a:cs typeface="DM Sans"/>
              <a:sym typeface="DM Sans"/>
            </a:endParaRPr>
          </a:p>
        </p:txBody>
      </p:sp>
      <p:grpSp>
        <p:nvGrpSpPr>
          <p:cNvPr id="4" name="Group 4"/>
          <p:cNvGrpSpPr/>
          <p:nvPr/>
        </p:nvGrpSpPr>
        <p:grpSpPr>
          <a:xfrm rot="-10800000">
            <a:off x="81160" y="9258300"/>
            <a:ext cx="13457996" cy="3264379"/>
            <a:chOff x="0" y="0"/>
            <a:chExt cx="17943995" cy="4352506"/>
          </a:xfrm>
        </p:grpSpPr>
        <p:sp>
          <p:nvSpPr>
            <p:cNvPr id="5" name="Freeform 5"/>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7" name="Freeform 7"/>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9" name="Freeform 9"/>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0" name="Group 10"/>
          <p:cNvGrpSpPr/>
          <p:nvPr/>
        </p:nvGrpSpPr>
        <p:grpSpPr>
          <a:xfrm>
            <a:off x="12639139" y="258750"/>
            <a:ext cx="6254290" cy="10287000"/>
            <a:chOff x="0" y="0"/>
            <a:chExt cx="3860673" cy="6350000"/>
          </a:xfrm>
        </p:grpSpPr>
        <p:sp>
          <p:nvSpPr>
            <p:cNvPr id="11" name="Freeform 11"/>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82864" t="-16725" r="-82864"/>
              </a:stretch>
            </a:blipFill>
          </p:spPr>
        </p:sp>
      </p:grpSp>
      <p:sp>
        <p:nvSpPr>
          <p:cNvPr id="12" name="Freeform 12"/>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3" name="Group 13"/>
          <p:cNvGrpSpPr/>
          <p:nvPr/>
        </p:nvGrpSpPr>
        <p:grpSpPr>
          <a:xfrm rot="-10800000">
            <a:off x="15966396" y="9258300"/>
            <a:ext cx="13457996" cy="3264379"/>
            <a:chOff x="0" y="0"/>
            <a:chExt cx="17943995" cy="4352506"/>
          </a:xfrm>
        </p:grpSpPr>
        <p:sp>
          <p:nvSpPr>
            <p:cNvPr id="14" name="Freeform 1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6" name="Freeform 1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8" name="TextBox 18"/>
          <p:cNvSpPr txBox="1"/>
          <p:nvPr/>
        </p:nvSpPr>
        <p:spPr>
          <a:xfrm>
            <a:off x="3670729" y="258750"/>
            <a:ext cx="6977998" cy="969645"/>
          </a:xfrm>
          <a:prstGeom prst="rect">
            <a:avLst/>
          </a:prstGeom>
        </p:spPr>
        <p:txBody>
          <a:bodyPr lIns="0" tIns="0" rIns="0" bIns="0" rtlCol="0" anchor="t">
            <a:spAutoFit/>
          </a:bodyPr>
          <a:lstStyle/>
          <a:p>
            <a:pPr marL="0" lvl="0" indent="0" algn="ctr">
              <a:lnSpc>
                <a:spcPts val="7585"/>
              </a:lnSpc>
              <a:spcBef>
                <a:spcPct val="0"/>
              </a:spcBef>
            </a:pPr>
            <a:r>
              <a:rPr lang="en-US" sz="6321" b="1">
                <a:solidFill>
                  <a:srgbClr val="FFFFFF"/>
                </a:solidFill>
                <a:latin typeface="Now Bold"/>
                <a:ea typeface="Now Bold"/>
                <a:cs typeface="Now Bold"/>
                <a:sym typeface="Now Bold"/>
              </a:rPr>
              <a:t>INTRODUCTION</a:t>
            </a:r>
          </a:p>
        </p:txBody>
      </p:sp>
      <p:sp>
        <p:nvSpPr>
          <p:cNvPr id="19" name="TextBox 19"/>
          <p:cNvSpPr txBox="1"/>
          <p:nvPr/>
        </p:nvSpPr>
        <p:spPr>
          <a:xfrm>
            <a:off x="0" y="4286212"/>
            <a:ext cx="6421541" cy="3862339"/>
          </a:xfrm>
          <a:prstGeom prst="rect">
            <a:avLst/>
          </a:prstGeom>
        </p:spPr>
        <p:txBody>
          <a:bodyPr lIns="0" tIns="0" rIns="0" bIns="0" rtlCol="0" anchor="t">
            <a:spAutoFit/>
          </a:bodyPr>
          <a:lstStyle/>
          <a:p>
            <a:pPr marL="580481" lvl="1" indent="-290241" algn="ctr">
              <a:lnSpc>
                <a:spcPts val="3710"/>
              </a:lnSpc>
              <a:buFont typeface="Arial"/>
              <a:buChar char="•"/>
            </a:pP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Indicateur</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essentiel</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de la santé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publique</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a:t>
            </a:r>
          </a:p>
          <a:p>
            <a:pPr marL="580481" lvl="1" indent="-290241" algn="ctr">
              <a:lnSpc>
                <a:spcPts val="3710"/>
              </a:lnSpc>
              <a:buFont typeface="Arial"/>
              <a:buChar char="•"/>
            </a:pP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Révèle</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l’efficacité</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des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systèmes</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de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soins</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et les conditions socio-</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économiques</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des enfants.</a:t>
            </a:r>
          </a:p>
          <a:p>
            <a:pPr marL="580481" lvl="1" indent="-290241" algn="ctr">
              <a:lnSpc>
                <a:spcPts val="3710"/>
              </a:lnSpc>
              <a:buFont typeface="Arial"/>
              <a:buChar char="•"/>
            </a:pP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Lié</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aux ODD,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particulièrement</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l'objectif</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3.2 pour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réduire</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la mortalité des enfants de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moins</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de cinq ans </a:t>
            </a:r>
            <a:r>
              <a:rPr lang="en-US" sz="2688" dirty="0" err="1">
                <a:solidFill>
                  <a:srgbClr val="FFFFFF"/>
                </a:solidFill>
                <a:latin typeface="Times New Roman" panose="02020603050405020304" pitchFamily="18" charset="0"/>
                <a:ea typeface="DM Sans"/>
                <a:cs typeface="Times New Roman" panose="02020603050405020304" pitchFamily="18" charset="0"/>
                <a:sym typeface="DM Sans"/>
              </a:rPr>
              <a:t>d’ici</a:t>
            </a:r>
            <a:r>
              <a:rPr lang="en-US" sz="2688" dirty="0">
                <a:solidFill>
                  <a:srgbClr val="FFFFFF"/>
                </a:solidFill>
                <a:latin typeface="Times New Roman" panose="02020603050405020304" pitchFamily="18" charset="0"/>
                <a:ea typeface="DM Sans"/>
                <a:cs typeface="Times New Roman" panose="02020603050405020304" pitchFamily="18" charset="0"/>
                <a:sym typeface="DM Sans"/>
              </a:rPr>
              <a:t> 2030.</a:t>
            </a:r>
          </a:p>
          <a:p>
            <a:pPr marL="0" lvl="0" indent="0" algn="ctr">
              <a:lnSpc>
                <a:spcPts val="4601"/>
              </a:lnSpc>
              <a:spcBef>
                <a:spcPct val="0"/>
              </a:spcBef>
            </a:pPr>
            <a:endParaRPr lang="en-US" sz="2688" dirty="0">
              <a:solidFill>
                <a:srgbClr val="FFFFFF"/>
              </a:solidFill>
              <a:latin typeface="DM Sans"/>
              <a:ea typeface="DM Sans"/>
              <a:cs typeface="DM Sans"/>
              <a:sym typeface="DM Sans"/>
            </a:endParaRPr>
          </a:p>
        </p:txBody>
      </p:sp>
      <p:sp>
        <p:nvSpPr>
          <p:cNvPr id="20" name="TextBox 20"/>
          <p:cNvSpPr txBox="1"/>
          <p:nvPr/>
        </p:nvSpPr>
        <p:spPr>
          <a:xfrm>
            <a:off x="489768" y="2678569"/>
            <a:ext cx="5959949" cy="497893"/>
          </a:xfrm>
          <a:prstGeom prst="rect">
            <a:avLst/>
          </a:prstGeom>
        </p:spPr>
        <p:txBody>
          <a:bodyPr lIns="0" tIns="0" rIns="0" bIns="0" rtlCol="0" anchor="t">
            <a:spAutoFit/>
          </a:bodyPr>
          <a:lstStyle/>
          <a:p>
            <a:pPr marL="0" lvl="0" indent="0" algn="ctr">
              <a:lnSpc>
                <a:spcPts val="4067"/>
              </a:lnSpc>
              <a:spcBef>
                <a:spcPct val="0"/>
              </a:spcBef>
            </a:pPr>
            <a:r>
              <a:rPr lang="en-US" sz="2947" b="1" dirty="0">
                <a:solidFill>
                  <a:srgbClr val="FFFFFF"/>
                </a:solidFill>
                <a:latin typeface="DM Sans Bold"/>
                <a:ea typeface="DM Sans Bold"/>
                <a:cs typeface="DM Sans Bold"/>
                <a:sym typeface="DM Sans Bold"/>
              </a:rPr>
              <a:t> </a:t>
            </a:r>
            <a:r>
              <a:rPr lang="en-US" sz="2947" b="1" dirty="0">
                <a:solidFill>
                  <a:srgbClr val="FFFFFF"/>
                </a:solidFill>
                <a:latin typeface="Times New Roman" panose="02020603050405020304" pitchFamily="18" charset="0"/>
                <a:ea typeface="DM Sans Bold"/>
                <a:cs typeface="Times New Roman" panose="02020603050405020304" pitchFamily="18" charset="0"/>
                <a:sym typeface="DM Sans Bold"/>
              </a:rPr>
              <a:t>LA MORTALITÉ INFANTILE</a:t>
            </a:r>
          </a:p>
        </p:txBody>
      </p:sp>
      <p:sp>
        <p:nvSpPr>
          <p:cNvPr id="21" name="TextBox 21"/>
          <p:cNvSpPr txBox="1"/>
          <p:nvPr/>
        </p:nvSpPr>
        <p:spPr>
          <a:xfrm>
            <a:off x="7651269" y="2711104"/>
            <a:ext cx="5959949" cy="486907"/>
          </a:xfrm>
          <a:prstGeom prst="rect">
            <a:avLst/>
          </a:prstGeom>
        </p:spPr>
        <p:txBody>
          <a:bodyPr lIns="0" tIns="0" rIns="0" bIns="0" rtlCol="0" anchor="t">
            <a:spAutoFit/>
          </a:bodyPr>
          <a:lstStyle/>
          <a:p>
            <a:pPr marL="0" lvl="0" indent="0" algn="ctr">
              <a:lnSpc>
                <a:spcPts val="4067"/>
              </a:lnSpc>
              <a:spcBef>
                <a:spcPct val="0"/>
              </a:spcBef>
            </a:pPr>
            <a:r>
              <a:rPr lang="en-US" sz="2947" b="1" dirty="0">
                <a:solidFill>
                  <a:srgbClr val="FFFFFF"/>
                </a:solidFill>
                <a:latin typeface="Times New Roman" panose="02020603050405020304" pitchFamily="18" charset="0"/>
                <a:ea typeface="DM Sans Bold"/>
                <a:cs typeface="Times New Roman" panose="02020603050405020304" pitchFamily="18" charset="0"/>
                <a:sym typeface="DM Sans Bold"/>
              </a:rPr>
              <a:t>INEGALITÉS PERSISTANTES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8" name="Group 8"/>
          <p:cNvGrpSpPr/>
          <p:nvPr/>
        </p:nvGrpSpPr>
        <p:grpSpPr>
          <a:xfrm>
            <a:off x="12639139" y="25875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82864" t="-16725" r="-82864"/>
              </a:stretch>
            </a:blipFill>
          </p:spPr>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grpSp>
        <p:nvGrpSpPr>
          <p:cNvPr id="16" name="Group 16"/>
          <p:cNvGrpSpPr/>
          <p:nvPr/>
        </p:nvGrpSpPr>
        <p:grpSpPr>
          <a:xfrm>
            <a:off x="12791539" y="411150"/>
            <a:ext cx="6254290" cy="10287000"/>
            <a:chOff x="0" y="0"/>
            <a:chExt cx="3860673" cy="6350000"/>
          </a:xfrm>
        </p:grpSpPr>
        <p:sp>
          <p:nvSpPr>
            <p:cNvPr id="17" name="Freeform 17"/>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6"/>
              <a:stretch>
                <a:fillRect l="-73436" r="-73436"/>
              </a:stretch>
            </a:blipFill>
          </p:spPr>
        </p:sp>
      </p:grpSp>
      <p:sp>
        <p:nvSpPr>
          <p:cNvPr id="18" name="TextBox 18"/>
          <p:cNvSpPr txBox="1"/>
          <p:nvPr/>
        </p:nvSpPr>
        <p:spPr>
          <a:xfrm>
            <a:off x="0" y="4286212"/>
            <a:ext cx="7848600" cy="4076693"/>
          </a:xfrm>
          <a:prstGeom prst="rect">
            <a:avLst/>
          </a:prstGeom>
        </p:spPr>
        <p:txBody>
          <a:bodyPr wrap="square" lIns="0" tIns="0" rIns="0" bIns="0" rtlCol="0" anchor="t">
            <a:spAutoFit/>
          </a:bodyPr>
          <a:lstStyle/>
          <a:p>
            <a:pPr marL="615611" lvl="1" indent="-307805" algn="just">
              <a:lnSpc>
                <a:spcPts val="3934"/>
              </a:lnSpc>
              <a:buFont typeface="Arial"/>
              <a:buChar char="•"/>
            </a:pP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Impact direct sur la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qualité</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et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l’accessibilité</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des services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essentiels</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soins</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prénatals</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vaccinations,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traitements</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médicaux</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a:t>
            </a:r>
          </a:p>
          <a:p>
            <a:pPr marL="615611" lvl="1" indent="-307805" algn="just">
              <a:lnSpc>
                <a:spcPts val="3934"/>
              </a:lnSpc>
              <a:buFont typeface="Arial"/>
              <a:buChar char="•"/>
            </a:pP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Efficacité</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variable d'un pays à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l'autre</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influencée</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par des </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contextes</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socio-</a:t>
            </a:r>
            <a:r>
              <a:rPr lang="en-US" sz="2851" dirty="0" err="1">
                <a:solidFill>
                  <a:srgbClr val="FFFFFF"/>
                </a:solidFill>
                <a:latin typeface="Times New Roman" panose="02020603050405020304" pitchFamily="18" charset="0"/>
                <a:ea typeface="DM Sans"/>
                <a:cs typeface="Times New Roman" panose="02020603050405020304" pitchFamily="18" charset="0"/>
                <a:sym typeface="DM Sans"/>
              </a:rPr>
              <a:t>économiques</a:t>
            </a:r>
            <a:r>
              <a:rPr lang="en-US" sz="2851" dirty="0">
                <a:solidFill>
                  <a:srgbClr val="FFFFFF"/>
                </a:solidFill>
                <a:latin typeface="Times New Roman" panose="02020603050405020304" pitchFamily="18" charset="0"/>
                <a:ea typeface="DM Sans"/>
                <a:cs typeface="Times New Roman" panose="02020603050405020304" pitchFamily="18" charset="0"/>
                <a:sym typeface="DM Sans"/>
              </a:rPr>
              <a:t> et politiques.</a:t>
            </a:r>
          </a:p>
          <a:p>
            <a:pPr algn="just">
              <a:lnSpc>
                <a:spcPts val="3934"/>
              </a:lnSpc>
            </a:pPr>
            <a:r>
              <a:rPr lang="en-US" sz="2851" dirty="0">
                <a:solidFill>
                  <a:srgbClr val="FFFFFF"/>
                </a:solidFill>
                <a:latin typeface="DM Sans"/>
                <a:ea typeface="DM Sans"/>
                <a:cs typeface="DM Sans"/>
                <a:sym typeface="DM Sans"/>
              </a:rPr>
              <a:t>.</a:t>
            </a:r>
          </a:p>
          <a:p>
            <a:pPr marL="0" lvl="0" indent="0" algn="just">
              <a:lnSpc>
                <a:spcPts val="4880"/>
              </a:lnSpc>
              <a:spcBef>
                <a:spcPct val="0"/>
              </a:spcBef>
            </a:pPr>
            <a:endParaRPr lang="en-US" sz="2851" dirty="0">
              <a:solidFill>
                <a:srgbClr val="FFFFFF"/>
              </a:solidFill>
              <a:latin typeface="DM Sans"/>
              <a:ea typeface="DM Sans"/>
              <a:cs typeface="DM Sans"/>
              <a:sym typeface="DM Sans"/>
            </a:endParaRPr>
          </a:p>
        </p:txBody>
      </p:sp>
      <p:sp>
        <p:nvSpPr>
          <p:cNvPr id="19" name="TextBox 19"/>
          <p:cNvSpPr txBox="1"/>
          <p:nvPr/>
        </p:nvSpPr>
        <p:spPr>
          <a:xfrm>
            <a:off x="690755" y="2260518"/>
            <a:ext cx="5959949" cy="1003097"/>
          </a:xfrm>
          <a:prstGeom prst="rect">
            <a:avLst/>
          </a:prstGeom>
        </p:spPr>
        <p:txBody>
          <a:bodyPr lIns="0" tIns="0" rIns="0" bIns="0" rtlCol="0" anchor="t">
            <a:spAutoFit/>
          </a:bodyPr>
          <a:lstStyle/>
          <a:p>
            <a:pPr marL="0" lvl="0" indent="0" algn="ctr">
              <a:lnSpc>
                <a:spcPts val="4067"/>
              </a:lnSpc>
              <a:spcBef>
                <a:spcPct val="0"/>
              </a:spcBef>
            </a:pPr>
            <a:r>
              <a:rPr lang="en-US" sz="2947" b="1" dirty="0">
                <a:solidFill>
                  <a:srgbClr val="FFFFFF"/>
                </a:solidFill>
                <a:latin typeface="Times New Roman" panose="02020603050405020304" pitchFamily="18" charset="0"/>
                <a:ea typeface="DM Sans Bold"/>
                <a:cs typeface="Times New Roman" panose="02020603050405020304" pitchFamily="18" charset="0"/>
                <a:sym typeface="DM Sans Bold"/>
              </a:rPr>
              <a:t>RÔLE DES DÉPENSES PUBLIQUES DE SANTÉ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676400" y="591225"/>
            <a:ext cx="7133353" cy="1710690"/>
          </a:xfrm>
          <a:prstGeom prst="rect">
            <a:avLst/>
          </a:prstGeom>
        </p:spPr>
        <p:txBody>
          <a:bodyPr lIns="0" tIns="0" rIns="0" bIns="0" rtlCol="0" anchor="t">
            <a:spAutoFit/>
          </a:bodyPr>
          <a:lstStyle/>
          <a:p>
            <a:pPr marL="0" lvl="0" indent="0" algn="l">
              <a:lnSpc>
                <a:spcPts val="6689"/>
              </a:lnSpc>
              <a:spcBef>
                <a:spcPct val="0"/>
              </a:spcBef>
            </a:pPr>
            <a:r>
              <a:rPr lang="en-US" sz="5574" b="1" dirty="0">
                <a:solidFill>
                  <a:srgbClr val="FFFFFF"/>
                </a:solidFill>
                <a:latin typeface="Times New Roman" panose="02020603050405020304" pitchFamily="18" charset="0"/>
                <a:ea typeface="Now Bold"/>
                <a:cs typeface="Times New Roman" panose="02020603050405020304" pitchFamily="18" charset="0"/>
                <a:sym typeface="Now Bold"/>
              </a:rPr>
              <a:t>JUSTIFICATION DU SUJET</a:t>
            </a:r>
          </a:p>
        </p:txBody>
      </p:sp>
      <p:sp>
        <p:nvSpPr>
          <p:cNvPr id="15" name="TextBox 15"/>
          <p:cNvSpPr txBox="1"/>
          <p:nvPr/>
        </p:nvSpPr>
        <p:spPr>
          <a:xfrm>
            <a:off x="381597" y="2566742"/>
            <a:ext cx="10467780" cy="4265463"/>
          </a:xfrm>
          <a:prstGeom prst="rect">
            <a:avLst/>
          </a:prstGeom>
        </p:spPr>
        <p:txBody>
          <a:bodyPr lIns="0" tIns="0" rIns="0" bIns="0" rtlCol="0" anchor="t">
            <a:spAutoFit/>
          </a:bodyPr>
          <a:lstStyle/>
          <a:p>
            <a:pPr marL="0" lvl="0" indent="0" algn="just">
              <a:lnSpc>
                <a:spcPts val="4187"/>
              </a:lnSpc>
              <a:spcBef>
                <a:spcPct val="0"/>
              </a:spcBef>
            </a:pP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La mortalité infantile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demeure</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un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défi</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majeur</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de santé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publique</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avec des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conséquences</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socio-</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économiques</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importantes</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En effet, la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réduction</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de la mortalité infantile permet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d’améliorer</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la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productivité</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et la croissance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économique</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d’un pays . Cette étude vise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donc</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à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étudier</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comment les dépenses publiques de santé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influencent</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la mortalité infantile et comment une gestion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optimale</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de ces dépenses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pourrait</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favoriser</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une société plus saine et productive</a:t>
            </a:r>
          </a:p>
        </p:txBody>
      </p:sp>
      <p:sp>
        <p:nvSpPr>
          <p:cNvPr id="16" name="Freeform 16"/>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568737" y="2029475"/>
            <a:ext cx="7133353" cy="811954"/>
          </a:xfrm>
          <a:prstGeom prst="rect">
            <a:avLst/>
          </a:prstGeom>
        </p:spPr>
        <p:txBody>
          <a:bodyPr lIns="0" tIns="0" rIns="0" bIns="0" rtlCol="0" anchor="t">
            <a:spAutoFit/>
          </a:bodyPr>
          <a:lstStyle/>
          <a:p>
            <a:pPr marL="0" lvl="0" indent="0" algn="l">
              <a:lnSpc>
                <a:spcPts val="6689"/>
              </a:lnSpc>
              <a:spcBef>
                <a:spcPct val="0"/>
              </a:spcBef>
            </a:pPr>
            <a:r>
              <a:rPr lang="en-US" sz="5574" b="1" dirty="0">
                <a:solidFill>
                  <a:srgbClr val="FFFFFF"/>
                </a:solidFill>
                <a:latin typeface="Times New Roman" panose="02020603050405020304" pitchFamily="18" charset="0"/>
                <a:ea typeface="Now Bold"/>
                <a:cs typeface="Times New Roman" panose="02020603050405020304" pitchFamily="18" charset="0"/>
                <a:sym typeface="Now Bold"/>
              </a:rPr>
              <a:t>PROBLEMATIQUE</a:t>
            </a:r>
          </a:p>
        </p:txBody>
      </p:sp>
      <p:sp>
        <p:nvSpPr>
          <p:cNvPr id="7" name="TextBox 7"/>
          <p:cNvSpPr txBox="1"/>
          <p:nvPr/>
        </p:nvSpPr>
        <p:spPr>
          <a:xfrm>
            <a:off x="3037890" y="3929149"/>
            <a:ext cx="12430710" cy="3746795"/>
          </a:xfrm>
          <a:prstGeom prst="rect">
            <a:avLst/>
          </a:prstGeom>
        </p:spPr>
        <p:txBody>
          <a:bodyPr wrap="square" lIns="0" tIns="0" rIns="0" bIns="0" rtlCol="0" anchor="t">
            <a:spAutoFit/>
          </a:bodyPr>
          <a:lstStyle/>
          <a:p>
            <a:pPr algn="just">
              <a:lnSpc>
                <a:spcPts val="4187"/>
              </a:lnSpc>
            </a:pP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Sur la base des concepts théoriques et des études empiriques, la question centrale de cette étude est la suivante :</a:t>
            </a:r>
          </a:p>
          <a:p>
            <a:pPr algn="just">
              <a:lnSpc>
                <a:spcPts val="4187"/>
              </a:lnSpc>
            </a:pP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Comment les dépenses publiques de santé influencent-elles la mortalité infantile dans différents pays, et quelles variables socio-</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économiques</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telles que la disponibilité des infrastructures sanitaires et la densité de population, peuvent-</a:t>
            </a:r>
            <a:r>
              <a:rPr lang="en-US" sz="3034" dirty="0" err="1">
                <a:solidFill>
                  <a:srgbClr val="FFFFFF"/>
                </a:solidFill>
                <a:latin typeface="Times New Roman" panose="02020603050405020304" pitchFamily="18" charset="0"/>
                <a:ea typeface="DM Sans"/>
                <a:cs typeface="Times New Roman" panose="02020603050405020304" pitchFamily="18" charset="0"/>
                <a:sym typeface="DM Sans"/>
              </a:rPr>
              <a:t>elles</a:t>
            </a:r>
            <a:r>
              <a:rPr lang="en-US" sz="3034" dirty="0">
                <a:solidFill>
                  <a:srgbClr val="FFFFFF"/>
                </a:solidFill>
                <a:latin typeface="Times New Roman" panose="02020603050405020304" pitchFamily="18" charset="0"/>
                <a:ea typeface="DM Sans"/>
                <a:cs typeface="Times New Roman" panose="02020603050405020304" pitchFamily="18" charset="0"/>
                <a:sym typeface="DM Sans"/>
              </a:rPr>
              <a:t> renforcer ou atténuer cet effet ?</a:t>
            </a:r>
          </a:p>
          <a:p>
            <a:pPr marL="0" lvl="0" indent="0" algn="just">
              <a:lnSpc>
                <a:spcPts val="4187"/>
              </a:lnSpc>
              <a:spcBef>
                <a:spcPct val="0"/>
              </a:spcBef>
            </a:pPr>
            <a:endParaRPr lang="en-US" sz="3034" dirty="0">
              <a:solidFill>
                <a:srgbClr val="FFFFFF"/>
              </a:solidFill>
              <a:latin typeface="DM Sans"/>
              <a:ea typeface="DM Sans"/>
              <a:cs typeface="DM Sans"/>
              <a:sym typeface="DM Sans"/>
            </a:endParaRPr>
          </a:p>
        </p:txBody>
      </p:sp>
      <p:sp>
        <p:nvSpPr>
          <p:cNvPr id="8" name="Freeform 8"/>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382125"/>
            <a:ext cx="8245699" cy="712470"/>
          </a:xfrm>
          <a:prstGeom prst="rect">
            <a:avLst/>
          </a:prstGeom>
        </p:spPr>
        <p:txBody>
          <a:bodyPr lIns="0" tIns="0" rIns="0" bIns="0" rtlCol="0" anchor="t">
            <a:spAutoFit/>
          </a:bodyPr>
          <a:lstStyle/>
          <a:p>
            <a:pPr marL="0" lvl="0" indent="0" algn="ctr">
              <a:lnSpc>
                <a:spcPts val="5687"/>
              </a:lnSpc>
              <a:spcBef>
                <a:spcPct val="0"/>
              </a:spcBef>
            </a:pPr>
            <a:r>
              <a:rPr lang="en-US" sz="4739" b="1" dirty="0">
                <a:solidFill>
                  <a:srgbClr val="FFFFFF"/>
                </a:solidFill>
                <a:latin typeface="Times New Roman" panose="02020603050405020304" pitchFamily="18" charset="0"/>
                <a:ea typeface="Now Bold"/>
                <a:cs typeface="Times New Roman" panose="02020603050405020304" pitchFamily="18" charset="0"/>
                <a:sym typeface="Now Bold"/>
              </a:rPr>
              <a:t>OBJECTIFS </a:t>
            </a:r>
          </a:p>
        </p:txBody>
      </p:sp>
      <p:sp>
        <p:nvSpPr>
          <p:cNvPr id="7" name="TextBox 7"/>
          <p:cNvSpPr txBox="1"/>
          <p:nvPr/>
        </p:nvSpPr>
        <p:spPr>
          <a:xfrm>
            <a:off x="7015834" y="4216569"/>
            <a:ext cx="4256332" cy="628474"/>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4BD1FB"/>
                </a:solidFill>
                <a:latin typeface="Times New Roman" panose="02020603050405020304" pitchFamily="18" charset="0"/>
                <a:ea typeface="DM Sans Bold"/>
                <a:cs typeface="Times New Roman" panose="02020603050405020304" pitchFamily="18" charset="0"/>
                <a:sym typeface="DM Sans Bold"/>
              </a:rPr>
              <a:t>Principal</a:t>
            </a:r>
          </a:p>
        </p:txBody>
      </p:sp>
      <p:sp>
        <p:nvSpPr>
          <p:cNvPr id="8" name="AutoShape 8"/>
          <p:cNvSpPr/>
          <p:nvPr/>
        </p:nvSpPr>
        <p:spPr>
          <a:xfrm>
            <a:off x="5021151" y="6585401"/>
            <a:ext cx="8735422" cy="0"/>
          </a:xfrm>
          <a:prstGeom prst="line">
            <a:avLst/>
          </a:prstGeom>
          <a:ln w="47625" cap="flat">
            <a:solidFill>
              <a:srgbClr val="145DA0"/>
            </a:solidFill>
            <a:prstDash val="solid"/>
            <a:headEnd type="none" w="sm" len="sm"/>
            <a:tailEnd type="none" w="sm" len="sm"/>
          </a:ln>
        </p:spPr>
      </p:sp>
      <p:sp>
        <p:nvSpPr>
          <p:cNvPr id="9" name="TextBox 9"/>
          <p:cNvSpPr txBox="1"/>
          <p:nvPr/>
        </p:nvSpPr>
        <p:spPr>
          <a:xfrm>
            <a:off x="5692690" y="5095875"/>
            <a:ext cx="6902620" cy="762260"/>
          </a:xfrm>
          <a:prstGeom prst="rect">
            <a:avLst/>
          </a:prstGeom>
        </p:spPr>
        <p:txBody>
          <a:bodyPr lIns="0" tIns="0" rIns="0" bIns="0" rtlCol="0" anchor="t">
            <a:spAutoFit/>
          </a:bodyPr>
          <a:lstStyle/>
          <a:p>
            <a:pPr marL="0" lvl="0" indent="0" algn="just">
              <a:lnSpc>
                <a:spcPts val="3057"/>
              </a:lnSpc>
              <a:spcBef>
                <a:spcPct val="0"/>
              </a:spcBef>
            </a:pPr>
            <a:r>
              <a:rPr lang="en-US" sz="2215" dirty="0" err="1">
                <a:solidFill>
                  <a:srgbClr val="FFFFFF"/>
                </a:solidFill>
                <a:latin typeface="Times New Roman" panose="02020603050405020304" pitchFamily="18" charset="0"/>
                <a:ea typeface="DM Sans"/>
                <a:cs typeface="Times New Roman" panose="02020603050405020304" pitchFamily="18" charset="0"/>
                <a:sym typeface="DM Sans"/>
              </a:rPr>
              <a:t>Mesurer</a:t>
            </a:r>
            <a:r>
              <a:rPr lang="en-US" sz="2215"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215" dirty="0" err="1">
                <a:solidFill>
                  <a:srgbClr val="FFFFFF"/>
                </a:solidFill>
                <a:latin typeface="Times New Roman" panose="02020603050405020304" pitchFamily="18" charset="0"/>
                <a:ea typeface="DM Sans"/>
                <a:cs typeface="Times New Roman" panose="02020603050405020304" pitchFamily="18" charset="0"/>
                <a:sym typeface="DM Sans"/>
              </a:rPr>
              <a:t>l'impact</a:t>
            </a:r>
            <a:r>
              <a:rPr lang="en-US" sz="2215" dirty="0">
                <a:solidFill>
                  <a:srgbClr val="FFFFFF"/>
                </a:solidFill>
                <a:latin typeface="Times New Roman" panose="02020603050405020304" pitchFamily="18" charset="0"/>
                <a:ea typeface="DM Sans"/>
                <a:cs typeface="Times New Roman" panose="02020603050405020304" pitchFamily="18" charset="0"/>
                <a:sym typeface="DM Sans"/>
              </a:rPr>
              <a:t> des dépenses publiques de santé sur la mortalité infantile à l’échelle </a:t>
            </a:r>
            <a:r>
              <a:rPr lang="en-US" sz="2215" dirty="0" err="1">
                <a:solidFill>
                  <a:srgbClr val="FFFFFF"/>
                </a:solidFill>
                <a:latin typeface="Times New Roman" panose="02020603050405020304" pitchFamily="18" charset="0"/>
                <a:ea typeface="DM Sans"/>
                <a:cs typeface="Times New Roman" panose="02020603050405020304" pitchFamily="18" charset="0"/>
                <a:sym typeface="DM Sans"/>
              </a:rPr>
              <a:t>mondiale</a:t>
            </a:r>
            <a:r>
              <a:rPr lang="en-US" sz="2215" dirty="0">
                <a:solidFill>
                  <a:srgbClr val="FFFFFF"/>
                </a:solidFill>
                <a:latin typeface="Times New Roman" panose="02020603050405020304" pitchFamily="18" charset="0"/>
                <a:ea typeface="DM Sans"/>
                <a:cs typeface="Times New Roman" panose="02020603050405020304" pitchFamily="18" charset="0"/>
                <a:sym typeface="DM Sans"/>
              </a:rPr>
              <a:t> entre 2000 et 2023</a:t>
            </a:r>
          </a:p>
        </p:txBody>
      </p:sp>
      <p:sp>
        <p:nvSpPr>
          <p:cNvPr id="10" name="TextBox 10"/>
          <p:cNvSpPr txBox="1"/>
          <p:nvPr/>
        </p:nvSpPr>
        <p:spPr>
          <a:xfrm>
            <a:off x="5718405" y="6761614"/>
            <a:ext cx="7138272" cy="628474"/>
          </a:xfrm>
          <a:prstGeom prst="rect">
            <a:avLst/>
          </a:prstGeom>
        </p:spPr>
        <p:txBody>
          <a:bodyPr lIns="0" tIns="0" rIns="0" bIns="0" rtlCol="0" anchor="t">
            <a:spAutoFit/>
          </a:bodyPr>
          <a:lstStyle/>
          <a:p>
            <a:pPr marL="0" lvl="0" indent="0" algn="ctr">
              <a:lnSpc>
                <a:spcPts val="5185"/>
              </a:lnSpc>
              <a:spcBef>
                <a:spcPct val="0"/>
              </a:spcBef>
            </a:pPr>
            <a:r>
              <a:rPr lang="en-US" sz="3757" b="1" dirty="0" err="1">
                <a:solidFill>
                  <a:srgbClr val="4BD1FB"/>
                </a:solidFill>
                <a:latin typeface="Times New Roman" panose="02020603050405020304" pitchFamily="18" charset="0"/>
                <a:ea typeface="DM Sans Bold"/>
                <a:cs typeface="Times New Roman" panose="02020603050405020304" pitchFamily="18" charset="0"/>
                <a:sym typeface="DM Sans Bold"/>
              </a:rPr>
              <a:t>Spécifiques</a:t>
            </a:r>
            <a:endParaRPr lang="en-US" sz="3757" b="1" dirty="0">
              <a:solidFill>
                <a:srgbClr val="4BD1FB"/>
              </a:solidFill>
              <a:latin typeface="Times New Roman" panose="02020603050405020304" pitchFamily="18" charset="0"/>
              <a:ea typeface="DM Sans Bold"/>
              <a:cs typeface="Times New Roman" panose="02020603050405020304" pitchFamily="18" charset="0"/>
              <a:sym typeface="DM Sans Bold"/>
            </a:endParaRPr>
          </a:p>
        </p:txBody>
      </p:sp>
      <p:sp>
        <p:nvSpPr>
          <p:cNvPr id="11" name="AutoShape 11"/>
          <p:cNvSpPr/>
          <p:nvPr/>
        </p:nvSpPr>
        <p:spPr>
          <a:xfrm>
            <a:off x="5021151" y="9130445"/>
            <a:ext cx="8735422" cy="0"/>
          </a:xfrm>
          <a:prstGeom prst="line">
            <a:avLst/>
          </a:prstGeom>
          <a:ln w="47625" cap="flat">
            <a:solidFill>
              <a:srgbClr val="145DA0"/>
            </a:solidFill>
            <a:prstDash val="solid"/>
            <a:headEnd type="none" w="sm" len="sm"/>
            <a:tailEnd type="none" w="sm" len="sm"/>
          </a:ln>
        </p:spPr>
      </p:sp>
      <p:sp>
        <p:nvSpPr>
          <p:cNvPr id="12" name="TextBox 12"/>
          <p:cNvSpPr txBox="1"/>
          <p:nvPr/>
        </p:nvSpPr>
        <p:spPr>
          <a:xfrm>
            <a:off x="5692690" y="7640919"/>
            <a:ext cx="6902620" cy="1571905"/>
          </a:xfrm>
          <a:prstGeom prst="rect">
            <a:avLst/>
          </a:prstGeom>
        </p:spPr>
        <p:txBody>
          <a:bodyPr lIns="0" tIns="0" rIns="0" bIns="0" rtlCol="0" anchor="t">
            <a:spAutoFit/>
          </a:bodyPr>
          <a:lstStyle/>
          <a:p>
            <a:pPr algn="just">
              <a:lnSpc>
                <a:spcPts val="3057"/>
              </a:lnSpc>
            </a:pPr>
            <a:r>
              <a:rPr lang="en-US" sz="2215" dirty="0">
                <a:solidFill>
                  <a:srgbClr val="FFFFFF"/>
                </a:solidFill>
                <a:latin typeface="DM Sans"/>
                <a:ea typeface="DM Sans"/>
                <a:cs typeface="DM Sans"/>
                <a:sym typeface="DM Sans"/>
              </a:rPr>
              <a:t>1.    </a:t>
            </a:r>
            <a:r>
              <a:rPr lang="en-US" sz="2215" dirty="0" err="1">
                <a:solidFill>
                  <a:srgbClr val="FFFFFF"/>
                </a:solidFill>
                <a:latin typeface="Times New Roman" panose="02020603050405020304" pitchFamily="18" charset="0"/>
                <a:ea typeface="DM Sans"/>
                <a:cs typeface="Times New Roman" panose="02020603050405020304" pitchFamily="18" charset="0"/>
                <a:sym typeface="DM Sans"/>
              </a:rPr>
              <a:t>Évaluer</a:t>
            </a:r>
            <a:r>
              <a:rPr lang="en-US" sz="2215" dirty="0">
                <a:solidFill>
                  <a:srgbClr val="FFFFFF"/>
                </a:solidFill>
                <a:latin typeface="Times New Roman" panose="02020603050405020304" pitchFamily="18" charset="0"/>
                <a:ea typeface="DM Sans"/>
                <a:cs typeface="Times New Roman" panose="02020603050405020304" pitchFamily="18" charset="0"/>
                <a:sym typeface="DM Sans"/>
              </a:rPr>
              <a:t> la </a:t>
            </a:r>
            <a:r>
              <a:rPr lang="en-US" sz="2215" dirty="0" err="1">
                <a:solidFill>
                  <a:srgbClr val="FFFFFF"/>
                </a:solidFill>
                <a:latin typeface="Times New Roman" panose="02020603050405020304" pitchFamily="18" charset="0"/>
                <a:ea typeface="DM Sans"/>
                <a:cs typeface="Times New Roman" panose="02020603050405020304" pitchFamily="18" charset="0"/>
                <a:sym typeface="DM Sans"/>
              </a:rPr>
              <a:t>corrélation</a:t>
            </a:r>
            <a:r>
              <a:rPr lang="en-US" sz="2215" dirty="0">
                <a:solidFill>
                  <a:srgbClr val="FFFFFF"/>
                </a:solidFill>
                <a:latin typeface="Times New Roman" panose="02020603050405020304" pitchFamily="18" charset="0"/>
                <a:ea typeface="DM Sans"/>
                <a:cs typeface="Times New Roman" panose="02020603050405020304" pitchFamily="18" charset="0"/>
                <a:sym typeface="DM Sans"/>
              </a:rPr>
              <a:t> entre les dépenses de santé et la mortalité infantile : Analyser les données par pays pour </a:t>
            </a:r>
            <a:r>
              <a:rPr lang="en-US" sz="2215" dirty="0" err="1">
                <a:solidFill>
                  <a:srgbClr val="FFFFFF"/>
                </a:solidFill>
                <a:latin typeface="Times New Roman" panose="02020603050405020304" pitchFamily="18" charset="0"/>
                <a:ea typeface="DM Sans"/>
                <a:cs typeface="Times New Roman" panose="02020603050405020304" pitchFamily="18" charset="0"/>
                <a:sym typeface="DM Sans"/>
              </a:rPr>
              <a:t>déterminer</a:t>
            </a:r>
            <a:r>
              <a:rPr lang="en-US" sz="2215" dirty="0">
                <a:solidFill>
                  <a:srgbClr val="FFFFFF"/>
                </a:solidFill>
                <a:latin typeface="Times New Roman" panose="02020603050405020304" pitchFamily="18" charset="0"/>
                <a:ea typeface="DM Sans"/>
                <a:cs typeface="Times New Roman" panose="02020603050405020304" pitchFamily="18" charset="0"/>
                <a:sym typeface="DM Sans"/>
              </a:rPr>
              <a:t> la force et la direction de cette relation.</a:t>
            </a:r>
          </a:p>
          <a:p>
            <a:pPr marL="0" lvl="0" indent="0" algn="just">
              <a:lnSpc>
                <a:spcPts val="3057"/>
              </a:lnSpc>
              <a:spcBef>
                <a:spcPct val="0"/>
              </a:spcBef>
            </a:pPr>
            <a:endParaRPr lang="en-US" sz="2215" dirty="0">
              <a:solidFill>
                <a:srgbClr val="FFFFFF"/>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382125"/>
            <a:ext cx="8245699" cy="721095"/>
          </a:xfrm>
          <a:prstGeom prst="rect">
            <a:avLst/>
          </a:prstGeom>
        </p:spPr>
        <p:txBody>
          <a:bodyPr lIns="0" tIns="0" rIns="0" bIns="0" rtlCol="0" anchor="t">
            <a:spAutoFit/>
          </a:bodyPr>
          <a:lstStyle/>
          <a:p>
            <a:pPr marL="0" lvl="0" indent="0" algn="ctr">
              <a:lnSpc>
                <a:spcPts val="5687"/>
              </a:lnSpc>
              <a:spcBef>
                <a:spcPct val="0"/>
              </a:spcBef>
            </a:pPr>
            <a:r>
              <a:rPr lang="en-US" sz="4739" b="1" dirty="0">
                <a:solidFill>
                  <a:srgbClr val="FFFFFF"/>
                </a:solidFill>
                <a:latin typeface="Times New Roman" panose="02020603050405020304" pitchFamily="18" charset="0"/>
                <a:ea typeface="Now Bold"/>
                <a:cs typeface="Times New Roman" panose="02020603050405020304" pitchFamily="18" charset="0"/>
                <a:sym typeface="Now Bold"/>
              </a:rPr>
              <a:t>OBJECTIFS</a:t>
            </a:r>
            <a:r>
              <a:rPr lang="en-US" sz="4739" b="1" dirty="0">
                <a:solidFill>
                  <a:srgbClr val="FFFFFF"/>
                </a:solidFill>
                <a:latin typeface="Now Bold"/>
                <a:ea typeface="Now Bold"/>
                <a:cs typeface="Now Bold"/>
                <a:sym typeface="Now Bold"/>
              </a:rPr>
              <a:t> </a:t>
            </a:r>
          </a:p>
        </p:txBody>
      </p:sp>
      <p:sp>
        <p:nvSpPr>
          <p:cNvPr id="7" name="TextBox 7"/>
          <p:cNvSpPr txBox="1"/>
          <p:nvPr/>
        </p:nvSpPr>
        <p:spPr>
          <a:xfrm>
            <a:off x="5836231" y="4971831"/>
            <a:ext cx="7143727" cy="3674789"/>
          </a:xfrm>
          <a:prstGeom prst="rect">
            <a:avLst/>
          </a:prstGeom>
        </p:spPr>
        <p:txBody>
          <a:bodyPr lIns="0" tIns="0" rIns="0" bIns="0" rtlCol="0" anchor="t">
            <a:spAutoFit/>
          </a:bodyPr>
          <a:lstStyle/>
          <a:p>
            <a:pPr algn="just">
              <a:lnSpc>
                <a:spcPts val="3164"/>
              </a:lnSpc>
            </a:pP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2. Identifier les variables socio-</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économiques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influençant</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la mortalité infantile : Examiner le nombre de médecins et la densité de population comme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facteurs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modulant</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l’impact</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des dépenses de santé</a:t>
            </a:r>
          </a:p>
          <a:p>
            <a:pPr algn="just">
              <a:lnSpc>
                <a:spcPts val="3164"/>
              </a:lnSpc>
            </a:pP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3.  Comparer les performances des pays : Analyser les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différentes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approches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de gestion des dépenses de santé et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leurs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effets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en matière de mortalité infantile, en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identifiant</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les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meilleures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pratiques.</a:t>
            </a:r>
          </a:p>
          <a:p>
            <a:pPr marL="0" lvl="0" indent="0" algn="just">
              <a:lnSpc>
                <a:spcPts val="3164"/>
              </a:lnSpc>
              <a:spcBef>
                <a:spcPct val="0"/>
              </a:spcBef>
            </a:pPr>
            <a:endParaRPr lang="en-US" sz="2293" dirty="0">
              <a:solidFill>
                <a:srgbClr val="FFFFFF"/>
              </a:solidFill>
              <a:latin typeface="DM Sans"/>
              <a:ea typeface="DM Sans"/>
              <a:cs typeface="DM Sans"/>
              <a:sym typeface="DM Sans"/>
            </a:endParaRPr>
          </a:p>
        </p:txBody>
      </p:sp>
      <p:sp>
        <p:nvSpPr>
          <p:cNvPr id="8" name="AutoShape 8"/>
          <p:cNvSpPr/>
          <p:nvPr/>
        </p:nvSpPr>
        <p:spPr>
          <a:xfrm>
            <a:off x="5021151" y="9130445"/>
            <a:ext cx="8735422" cy="0"/>
          </a:xfrm>
          <a:prstGeom prst="line">
            <a:avLst/>
          </a:prstGeom>
          <a:ln w="47625" cap="flat">
            <a:solidFill>
              <a:srgbClr val="145DA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5021151" y="2382125"/>
            <a:ext cx="8245699" cy="721095"/>
          </a:xfrm>
          <a:prstGeom prst="rect">
            <a:avLst/>
          </a:prstGeom>
        </p:spPr>
        <p:txBody>
          <a:bodyPr lIns="0" tIns="0" rIns="0" bIns="0" rtlCol="0" anchor="t">
            <a:spAutoFit/>
          </a:bodyPr>
          <a:lstStyle/>
          <a:p>
            <a:pPr marL="0" lvl="0" indent="0" algn="ctr">
              <a:lnSpc>
                <a:spcPts val="5687"/>
              </a:lnSpc>
              <a:spcBef>
                <a:spcPct val="0"/>
              </a:spcBef>
            </a:pPr>
            <a:r>
              <a:rPr lang="en-US" sz="4739" b="1" dirty="0">
                <a:solidFill>
                  <a:srgbClr val="FFFFFF"/>
                </a:solidFill>
                <a:latin typeface="Times New Roman" panose="02020603050405020304" pitchFamily="18" charset="0"/>
                <a:ea typeface="Now Bold"/>
                <a:cs typeface="Times New Roman" panose="02020603050405020304" pitchFamily="18" charset="0"/>
                <a:sym typeface="Now Bold"/>
              </a:rPr>
              <a:t>OBJECTIFS</a:t>
            </a:r>
            <a:r>
              <a:rPr lang="en-US" sz="4739" b="1" dirty="0">
                <a:solidFill>
                  <a:srgbClr val="FFFFFF"/>
                </a:solidFill>
                <a:latin typeface="Now Bold"/>
                <a:ea typeface="Now Bold"/>
                <a:cs typeface="Now Bold"/>
                <a:sym typeface="Now Bold"/>
              </a:rPr>
              <a:t> </a:t>
            </a:r>
          </a:p>
        </p:txBody>
      </p:sp>
      <p:sp>
        <p:nvSpPr>
          <p:cNvPr id="7" name="TextBox 7"/>
          <p:cNvSpPr txBox="1"/>
          <p:nvPr/>
        </p:nvSpPr>
        <p:spPr>
          <a:xfrm>
            <a:off x="5836231" y="4971831"/>
            <a:ext cx="7143727" cy="2443682"/>
          </a:xfrm>
          <a:prstGeom prst="rect">
            <a:avLst/>
          </a:prstGeom>
        </p:spPr>
        <p:txBody>
          <a:bodyPr lIns="0" tIns="0" rIns="0" bIns="0" rtlCol="0" anchor="t">
            <a:spAutoFit/>
          </a:bodyPr>
          <a:lstStyle/>
          <a:p>
            <a:pPr algn="just">
              <a:lnSpc>
                <a:spcPts val="3164"/>
              </a:lnSpc>
            </a:pPr>
            <a:r>
              <a:rPr lang="en-US" sz="2293" dirty="0">
                <a:solidFill>
                  <a:srgbClr val="FFFFFF"/>
                </a:solidFill>
                <a:latin typeface="DM Sans"/>
                <a:ea typeface="DM Sans"/>
                <a:cs typeface="DM Sans"/>
                <a:sym typeface="DM Sans"/>
              </a:rPr>
              <a:t>4.    </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Proposer des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recommandations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pour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optimiser</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les dépenses publiques en santé :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Formuler</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des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stratégies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pour maximiser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l'efficacité</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des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investissements</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en santé et </a:t>
            </a:r>
            <a:r>
              <a:rPr lang="en-US" sz="2293" dirty="0" err="1">
                <a:solidFill>
                  <a:srgbClr val="FFFFFF"/>
                </a:solidFill>
                <a:latin typeface="Times New Roman" panose="02020603050405020304" pitchFamily="18" charset="0"/>
                <a:ea typeface="DM Sans"/>
                <a:cs typeface="Times New Roman" panose="02020603050405020304" pitchFamily="18" charset="0"/>
                <a:sym typeface="DM Sans"/>
              </a:rPr>
              <a:t>réduire</a:t>
            </a:r>
            <a:r>
              <a:rPr lang="en-US" sz="2293" dirty="0">
                <a:solidFill>
                  <a:srgbClr val="FFFFFF"/>
                </a:solidFill>
                <a:latin typeface="Times New Roman" panose="02020603050405020304" pitchFamily="18" charset="0"/>
                <a:ea typeface="DM Sans"/>
                <a:cs typeface="Times New Roman" panose="02020603050405020304" pitchFamily="18" charset="0"/>
                <a:sym typeface="DM Sans"/>
              </a:rPr>
              <a:t> les taux de mortalité infantile.</a:t>
            </a:r>
          </a:p>
          <a:p>
            <a:pPr algn="just">
              <a:lnSpc>
                <a:spcPts val="3164"/>
              </a:lnSpc>
            </a:pPr>
            <a:endParaRPr lang="en-US" sz="2293" dirty="0">
              <a:solidFill>
                <a:srgbClr val="FFFFFF"/>
              </a:solidFill>
              <a:latin typeface="DM Sans"/>
              <a:ea typeface="DM Sans"/>
              <a:cs typeface="DM Sans"/>
              <a:sym typeface="DM Sans"/>
            </a:endParaRPr>
          </a:p>
          <a:p>
            <a:pPr marL="0" lvl="0" indent="0" algn="just">
              <a:lnSpc>
                <a:spcPts val="3164"/>
              </a:lnSpc>
              <a:spcBef>
                <a:spcPct val="0"/>
              </a:spcBef>
            </a:pPr>
            <a:endParaRPr lang="en-US" sz="2293" dirty="0">
              <a:solidFill>
                <a:srgbClr val="FFFFFF"/>
              </a:solidFill>
              <a:latin typeface="DM Sans"/>
              <a:ea typeface="DM Sans"/>
              <a:cs typeface="DM Sans"/>
              <a:sym typeface="DM Sans"/>
            </a:endParaRPr>
          </a:p>
        </p:txBody>
      </p:sp>
      <p:sp>
        <p:nvSpPr>
          <p:cNvPr id="8" name="AutoShape 8"/>
          <p:cNvSpPr/>
          <p:nvPr/>
        </p:nvSpPr>
        <p:spPr>
          <a:xfrm>
            <a:off x="5021151" y="9130445"/>
            <a:ext cx="8735422" cy="0"/>
          </a:xfrm>
          <a:prstGeom prst="line">
            <a:avLst/>
          </a:prstGeom>
          <a:ln w="47625" cap="flat">
            <a:solidFill>
              <a:srgbClr val="145DA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1327</Words>
  <Application>Microsoft Office PowerPoint</Application>
  <PresentationFormat>Personnalisé</PresentationFormat>
  <Paragraphs>122</Paragraphs>
  <Slides>24</Slides>
  <Notes>0</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24</vt:i4>
      </vt:variant>
    </vt:vector>
  </HeadingPairs>
  <TitlesOfParts>
    <vt:vector size="41" baseType="lpstr">
      <vt:lpstr>Montserrat Bold</vt:lpstr>
      <vt:lpstr>Poppins</vt:lpstr>
      <vt:lpstr>Arial</vt:lpstr>
      <vt:lpstr>DM Sans</vt:lpstr>
      <vt:lpstr>Now Bold</vt:lpstr>
      <vt:lpstr>Helvetica World</vt:lpstr>
      <vt:lpstr>Almarai Bold</vt:lpstr>
      <vt:lpstr>Arial Bold</vt:lpstr>
      <vt:lpstr>Montserrat Medium</vt:lpstr>
      <vt:lpstr>Poppins Bold</vt:lpstr>
      <vt:lpstr>DM Sans Bold</vt:lpstr>
      <vt:lpstr>Calibri</vt:lpstr>
      <vt:lpstr>Almarai</vt:lpstr>
      <vt:lpstr>Barlow Condensed Italics</vt:lpstr>
      <vt:lpstr>Source Sans Pro</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Mohamadi Bassirou COMPAORE</cp:lastModifiedBy>
  <cp:revision>15</cp:revision>
  <dcterms:created xsi:type="dcterms:W3CDTF">2006-08-16T00:00:00Z</dcterms:created>
  <dcterms:modified xsi:type="dcterms:W3CDTF">2024-10-30T13:17:01Z</dcterms:modified>
  <dc:identifier>DAGU9F6xryI</dc:identifier>
</cp:coreProperties>
</file>